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1" r:id="rId4"/>
    <p:sldMasterId id="2147483739" r:id="rId5"/>
    <p:sldMasterId id="2147483777" r:id="rId6"/>
    <p:sldMasterId id="2147483790" r:id="rId7"/>
  </p:sldMasterIdLst>
  <p:notesMasterIdLst>
    <p:notesMasterId r:id="rId34"/>
  </p:notesMasterIdLst>
  <p:sldIdLst>
    <p:sldId id="268" r:id="rId8"/>
    <p:sldId id="309" r:id="rId9"/>
    <p:sldId id="411" r:id="rId10"/>
    <p:sldId id="518" r:id="rId11"/>
    <p:sldId id="256" r:id="rId12"/>
    <p:sldId id="519" r:id="rId13"/>
    <p:sldId id="903" r:id="rId14"/>
    <p:sldId id="908" r:id="rId15"/>
    <p:sldId id="782" r:id="rId16"/>
    <p:sldId id="273" r:id="rId17"/>
    <p:sldId id="274" r:id="rId18"/>
    <p:sldId id="275" r:id="rId19"/>
    <p:sldId id="909" r:id="rId20"/>
    <p:sldId id="272" r:id="rId21"/>
    <p:sldId id="906" r:id="rId22"/>
    <p:sldId id="276" r:id="rId23"/>
    <p:sldId id="277" r:id="rId24"/>
    <p:sldId id="298" r:id="rId25"/>
    <p:sldId id="907" r:id="rId26"/>
    <p:sldId id="287" r:id="rId27"/>
    <p:sldId id="286" r:id="rId28"/>
    <p:sldId id="304" r:id="rId29"/>
    <p:sldId id="295" r:id="rId30"/>
    <p:sldId id="523" r:id="rId31"/>
    <p:sldId id="330" r:id="rId32"/>
    <p:sldId id="269" r:id="rId33"/>
  </p:sldIdLst>
  <p:sldSz cx="18288000" cy="10287000"/>
  <p:notesSz cx="6858000" cy="9144000"/>
  <p:embeddedFontLst>
    <p:embeddedFont>
      <p:font typeface="Old English Text MT" panose="03040902040508030806" pitchFamily="66" charset="0"/>
      <p:regular r:id="rId35"/>
    </p:embeddedFont>
    <p:embeddedFont>
      <p:font typeface="Roboto" panose="02000000000000000000" pitchFamily="2" charset="0"/>
      <p:regular r:id="rId36"/>
      <p:bold r:id="rId37"/>
      <p:italic r:id="rId38"/>
      <p:boldItalic r:id="rId39"/>
    </p:embeddedFont>
    <p:embeddedFont>
      <p:font typeface="Roboto Medium" panose="02000000000000000000" pitchFamily="2" charset="0"/>
      <p:regular r:id="rId40"/>
      <p:italic r:id="rId41"/>
    </p:embeddedFont>
    <p:embeddedFont>
      <p:font typeface="Roboto Regular" panose="020B0604020202020204"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D600"/>
    <a:srgbClr val="FFCD00"/>
    <a:srgbClr val="55AC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03E0FF-B0F0-6741-2398-72BD73164CEB}" v="1" dt="2024-10-03T12:33:42.4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2" autoAdjust="0"/>
    <p:restoredTop sz="86794"/>
  </p:normalViewPr>
  <p:slideViewPr>
    <p:cSldViewPr snapToGrid="0">
      <p:cViewPr varScale="1">
        <p:scale>
          <a:sx n="94" d="100"/>
          <a:sy n="94" d="100"/>
        </p:scale>
        <p:origin x="822"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5.fntdata"/><Relationship Id="rId21" Type="http://schemas.openxmlformats.org/officeDocument/2006/relationships/slide" Target="slides/slide14.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font" Target="fonts/font2.fntdata"/><Relationship Id="rId49"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heme" Target="theme/theme1.xml"/><Relationship Id="rId8" Type="http://schemas.openxmlformats.org/officeDocument/2006/relationships/slide" Target="slides/slide1.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font" Target="fonts/font4.fntdata"/><Relationship Id="rId46"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vey,L" userId="S::l.harvey@lse.ac.uk::1124df55-94a7-46e6-8926-6f55cbd01d7f" providerId="AD" clId="Web-{7803E0FF-B0F0-6741-2398-72BD73164CEB}"/>
    <pc:docChg chg="addSld">
      <pc:chgData name="Harvey,L" userId="S::l.harvey@lse.ac.uk::1124df55-94a7-46e6-8926-6f55cbd01d7f" providerId="AD" clId="Web-{7803E0FF-B0F0-6741-2398-72BD73164CEB}" dt="2024-10-03T12:33:42.467" v="0"/>
      <pc:docMkLst>
        <pc:docMk/>
      </pc:docMkLst>
      <pc:sldChg chg="add">
        <pc:chgData name="Harvey,L" userId="S::l.harvey@lse.ac.uk::1124df55-94a7-46e6-8926-6f55cbd01d7f" providerId="AD" clId="Web-{7803E0FF-B0F0-6741-2398-72BD73164CEB}" dt="2024-10-03T12:33:42.467" v="0"/>
        <pc:sldMkLst>
          <pc:docMk/>
          <pc:sldMk cId="3757840106" sldId="269"/>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1">
                <a:alpha val="50196"/>
              </a:schemeClr>
            </a:solidFill>
          </c:spPr>
          <c:dPt>
            <c:idx val="0"/>
            <c:bubble3D val="0"/>
            <c:spPr>
              <a:solidFill>
                <a:schemeClr val="accent1">
                  <a:alpha val="50196"/>
                </a:schemeClr>
              </a:solidFill>
              <a:ln w="12651">
                <a:solidFill>
                  <a:srgbClr val="FFFFFF"/>
                </a:solidFill>
                <a:prstDash val="solid"/>
              </a:ln>
            </c:spPr>
            <c:extLst>
              <c:ext xmlns:c16="http://schemas.microsoft.com/office/drawing/2014/chart" uri="{C3380CC4-5D6E-409C-BE32-E72D297353CC}">
                <c16:uniqueId val="{00000001-5B99-49F6-A884-802568368080}"/>
              </c:ext>
            </c:extLst>
          </c:dPt>
          <c:cat>
            <c:strRef>
              <c:f>Sheet1!$A$2</c:f>
              <c:strCache>
                <c:ptCount val="1"/>
                <c:pt idx="0">
                  <c:v>A</c:v>
                </c:pt>
              </c:strCache>
            </c:strRef>
          </c:cat>
          <c:val>
            <c:numRef>
              <c:f>Sheet1!$B$2</c:f>
              <c:numCache>
                <c:formatCode>General</c:formatCode>
                <c:ptCount val="1"/>
                <c:pt idx="0">
                  <c:v>60</c:v>
                </c:pt>
              </c:numCache>
            </c:numRef>
          </c:val>
          <c:extLst>
            <c:ext xmlns:c16="http://schemas.microsoft.com/office/drawing/2014/chart" uri="{C3380CC4-5D6E-409C-BE32-E72D297353CC}">
              <c16:uniqueId val="{00000002-5B99-49F6-A884-802568368080}"/>
            </c:ext>
          </c:extLst>
        </c:ser>
        <c:dLbls>
          <c:showLegendKey val="0"/>
          <c:showVal val="0"/>
          <c:showCatName val="0"/>
          <c:showSerName val="0"/>
          <c:showPercent val="0"/>
          <c:showBubbleSize val="0"/>
          <c:showLeaderLines val="1"/>
        </c:dLbls>
        <c:firstSliceAng val="0"/>
      </c:pieChart>
      <c:spPr>
        <a:noFill/>
        <a:ln w="25301">
          <a:noFill/>
        </a:ln>
      </c:spPr>
    </c:plotArea>
    <c:plotVisOnly val="1"/>
    <c:dispBlanksAs val="gap"/>
    <c:showDLblsOverMax val="0"/>
  </c:chart>
  <c:spPr>
    <a:noFill/>
    <a:ln>
      <a:noFill/>
    </a:ln>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00B050">
                  <a:alpha val="50196"/>
                </a:srgbClr>
              </a:solidFill>
              <a:ln w="19011">
                <a:solidFill>
                  <a:schemeClr val="lt1"/>
                </a:solidFill>
              </a:ln>
              <a:effectLst/>
            </c:spPr>
            <c:extLst>
              <c:ext xmlns:c16="http://schemas.microsoft.com/office/drawing/2014/chart" uri="{C3380CC4-5D6E-409C-BE32-E72D297353CC}">
                <c16:uniqueId val="{00000001-AAE7-4FC1-89D3-CFA3242CEE67}"/>
              </c:ext>
            </c:extLst>
          </c:dPt>
          <c:dPt>
            <c:idx val="1"/>
            <c:bubble3D val="0"/>
            <c:spPr>
              <a:solidFill>
                <a:srgbClr val="47226C">
                  <a:alpha val="89804"/>
                </a:srgbClr>
              </a:solidFill>
              <a:ln w="19011">
                <a:solidFill>
                  <a:schemeClr val="lt1"/>
                </a:solidFill>
              </a:ln>
              <a:effectLst/>
            </c:spPr>
            <c:extLst>
              <c:ext xmlns:c16="http://schemas.microsoft.com/office/drawing/2014/chart" uri="{C3380CC4-5D6E-409C-BE32-E72D297353CC}">
                <c16:uniqueId val="{00000003-AAE7-4FC1-89D3-CFA3242CEE67}"/>
              </c:ext>
            </c:extLst>
          </c:dPt>
          <c:cat>
            <c:strRef>
              <c:f>Sheet1!$A$2:$A$3</c:f>
              <c:strCache>
                <c:ptCount val="2"/>
                <c:pt idx="0">
                  <c:v>A</c:v>
                </c:pt>
                <c:pt idx="1">
                  <c:v>B</c:v>
                </c:pt>
              </c:strCache>
            </c:strRef>
          </c:cat>
          <c:val>
            <c:numRef>
              <c:f>Sheet1!$B$2:$B$3</c:f>
              <c:numCache>
                <c:formatCode>General</c:formatCode>
                <c:ptCount val="2"/>
                <c:pt idx="0">
                  <c:v>30</c:v>
                </c:pt>
                <c:pt idx="1">
                  <c:v>30</c:v>
                </c:pt>
              </c:numCache>
            </c:numRef>
          </c:val>
          <c:extLst>
            <c:ext xmlns:c16="http://schemas.microsoft.com/office/drawing/2014/chart" uri="{C3380CC4-5D6E-409C-BE32-E72D297353CC}">
              <c16:uniqueId val="{00000004-AAE7-4FC1-89D3-CFA3242CEE67}"/>
            </c:ext>
          </c:extLst>
        </c:ser>
        <c:dLbls>
          <c:showLegendKey val="0"/>
          <c:showVal val="0"/>
          <c:showCatName val="0"/>
          <c:showSerName val="0"/>
          <c:showPercent val="0"/>
          <c:showBubbleSize val="0"/>
          <c:showLeaderLines val="1"/>
        </c:dLbls>
        <c:firstSliceAng val="0"/>
      </c:pieChart>
      <c:spPr>
        <a:noFill/>
        <a:ln w="25348">
          <a:noFill/>
        </a:ln>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00B050">
                  <a:alpha val="50196"/>
                </a:srgbClr>
              </a:solidFill>
              <a:ln w="19002">
                <a:solidFill>
                  <a:schemeClr val="lt1"/>
                </a:solidFill>
              </a:ln>
              <a:effectLst/>
            </c:spPr>
            <c:extLst>
              <c:ext xmlns:c16="http://schemas.microsoft.com/office/drawing/2014/chart" uri="{C3380CC4-5D6E-409C-BE32-E72D297353CC}">
                <c16:uniqueId val="{00000001-156F-4D55-A653-5C13D6FE5F07}"/>
              </c:ext>
            </c:extLst>
          </c:dPt>
          <c:dPt>
            <c:idx val="1"/>
            <c:bubble3D val="0"/>
            <c:spPr>
              <a:solidFill>
                <a:srgbClr val="47226C">
                  <a:alpha val="89804"/>
                </a:srgbClr>
              </a:solidFill>
              <a:ln w="19002">
                <a:solidFill>
                  <a:schemeClr val="lt1"/>
                </a:solidFill>
              </a:ln>
              <a:effectLst/>
            </c:spPr>
            <c:extLst>
              <c:ext xmlns:c16="http://schemas.microsoft.com/office/drawing/2014/chart" uri="{C3380CC4-5D6E-409C-BE32-E72D297353CC}">
                <c16:uniqueId val="{00000003-156F-4D55-A653-5C13D6FE5F07}"/>
              </c:ext>
            </c:extLst>
          </c:dPt>
          <c:cat>
            <c:strRef>
              <c:f>Sheet1!$A$2:$A$3</c:f>
              <c:strCache>
                <c:ptCount val="2"/>
                <c:pt idx="0">
                  <c:v>A</c:v>
                </c:pt>
                <c:pt idx="1">
                  <c:v>B</c:v>
                </c:pt>
              </c:strCache>
            </c:strRef>
          </c:cat>
          <c:val>
            <c:numRef>
              <c:f>Sheet1!$B$2:$B$3</c:f>
              <c:numCache>
                <c:formatCode>General</c:formatCode>
                <c:ptCount val="2"/>
                <c:pt idx="0">
                  <c:v>6</c:v>
                </c:pt>
                <c:pt idx="1">
                  <c:v>54</c:v>
                </c:pt>
              </c:numCache>
            </c:numRef>
          </c:val>
          <c:extLst>
            <c:ext xmlns:c16="http://schemas.microsoft.com/office/drawing/2014/chart" uri="{C3380CC4-5D6E-409C-BE32-E72D297353CC}">
              <c16:uniqueId val="{00000004-156F-4D55-A653-5C13D6FE5F07}"/>
            </c:ext>
          </c:extLst>
        </c:ser>
        <c:dLbls>
          <c:showLegendKey val="0"/>
          <c:showVal val="0"/>
          <c:showCatName val="0"/>
          <c:showSerName val="0"/>
          <c:showPercent val="0"/>
          <c:showBubbleSize val="0"/>
          <c:showLeaderLines val="1"/>
        </c:dLbls>
        <c:firstSliceAng val="0"/>
      </c:pieChart>
      <c:spPr>
        <a:noFill/>
        <a:ln w="25336">
          <a:noFill/>
        </a:ln>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238128-E0F0-469B-9962-C7AFCD016D58}" type="doc">
      <dgm:prSet loTypeId="urn:microsoft.com/office/officeart/2005/8/layout/pyramid1" loCatId="pyramid" qsTypeId="urn:microsoft.com/office/officeart/2005/8/quickstyle/simple1" qsCatId="simple" csTypeId="urn:microsoft.com/office/officeart/2005/8/colors/colorful1" csCatId="colorful" phldr="1"/>
      <dgm:spPr/>
    </dgm:pt>
    <dgm:pt modelId="{ADD86F7C-6A5A-48DD-B2A3-F53322FE41CB}">
      <dgm:prSet phldrT="[Text]" custT="1"/>
      <dgm:spPr/>
      <dgm:t>
        <a:bodyPr/>
        <a:lstStyle/>
        <a:p>
          <a:pPr algn="ctr"/>
          <a:r>
            <a:rPr lang="en-GB" sz="3600" b="1" dirty="0">
              <a:solidFill>
                <a:schemeClr val="bg1"/>
              </a:solidFill>
            </a:rPr>
            <a:t>4</a:t>
          </a:r>
        </a:p>
      </dgm:t>
    </dgm:pt>
    <dgm:pt modelId="{F6440741-C976-4BFD-BE8D-3CC9481651C4}" type="parTrans" cxnId="{9C05DAD1-68A0-4266-B966-0021EE2C134A}">
      <dgm:prSet/>
      <dgm:spPr/>
      <dgm:t>
        <a:bodyPr/>
        <a:lstStyle/>
        <a:p>
          <a:endParaRPr lang="en-GB">
            <a:solidFill>
              <a:schemeClr val="bg1"/>
            </a:solidFill>
          </a:endParaRPr>
        </a:p>
      </dgm:t>
    </dgm:pt>
    <dgm:pt modelId="{DE0D1292-05C5-4916-A404-C976F8367D2B}" type="sibTrans" cxnId="{9C05DAD1-68A0-4266-B966-0021EE2C134A}">
      <dgm:prSet/>
      <dgm:spPr/>
      <dgm:t>
        <a:bodyPr/>
        <a:lstStyle/>
        <a:p>
          <a:endParaRPr lang="en-GB">
            <a:solidFill>
              <a:schemeClr val="bg1"/>
            </a:solidFill>
          </a:endParaRPr>
        </a:p>
      </dgm:t>
    </dgm:pt>
    <dgm:pt modelId="{E72EA0FB-BA00-48E5-9EA6-DDDFD4267C7B}">
      <dgm:prSet phldrT="[Text]" custT="1"/>
      <dgm:spPr/>
      <dgm:t>
        <a:bodyPr/>
        <a:lstStyle/>
        <a:p>
          <a:r>
            <a:rPr lang="en-GB" sz="3600" b="1" dirty="0">
              <a:solidFill>
                <a:schemeClr val="bg1"/>
              </a:solidFill>
            </a:rPr>
            <a:t>3</a:t>
          </a:r>
        </a:p>
      </dgm:t>
    </dgm:pt>
    <dgm:pt modelId="{2FE148D5-66E6-4E7D-B5B2-3FA11CE8A63D}" type="parTrans" cxnId="{3FA2443B-B376-4F64-8B50-C68852EDEBCE}">
      <dgm:prSet/>
      <dgm:spPr/>
      <dgm:t>
        <a:bodyPr/>
        <a:lstStyle/>
        <a:p>
          <a:endParaRPr lang="en-GB">
            <a:solidFill>
              <a:schemeClr val="bg1"/>
            </a:solidFill>
          </a:endParaRPr>
        </a:p>
      </dgm:t>
    </dgm:pt>
    <dgm:pt modelId="{131E500D-E008-402C-B108-54C3CA2D2A65}" type="sibTrans" cxnId="{3FA2443B-B376-4F64-8B50-C68852EDEBCE}">
      <dgm:prSet/>
      <dgm:spPr/>
      <dgm:t>
        <a:bodyPr/>
        <a:lstStyle/>
        <a:p>
          <a:endParaRPr lang="en-GB">
            <a:solidFill>
              <a:schemeClr val="bg1"/>
            </a:solidFill>
          </a:endParaRPr>
        </a:p>
      </dgm:t>
    </dgm:pt>
    <dgm:pt modelId="{977057EE-A778-49F1-BE6B-CEB474CCAD87}">
      <dgm:prSet phldrT="[Text]" custT="1"/>
      <dgm:spPr/>
      <dgm:t>
        <a:bodyPr/>
        <a:lstStyle/>
        <a:p>
          <a:r>
            <a:rPr lang="en-GB" sz="3600" b="1" dirty="0">
              <a:solidFill>
                <a:schemeClr val="bg1"/>
              </a:solidFill>
            </a:rPr>
            <a:t>2</a:t>
          </a:r>
        </a:p>
      </dgm:t>
    </dgm:pt>
    <dgm:pt modelId="{EB04BAE1-5486-43B4-822B-3CFD783E28A3}" type="parTrans" cxnId="{E36AE1CB-1D02-4CE2-94F0-26311385E6F9}">
      <dgm:prSet/>
      <dgm:spPr/>
      <dgm:t>
        <a:bodyPr/>
        <a:lstStyle/>
        <a:p>
          <a:endParaRPr lang="en-GB">
            <a:solidFill>
              <a:schemeClr val="bg1"/>
            </a:solidFill>
          </a:endParaRPr>
        </a:p>
      </dgm:t>
    </dgm:pt>
    <dgm:pt modelId="{9AFEA3A3-B1DC-4876-BEB6-1465ECD01092}" type="sibTrans" cxnId="{E36AE1CB-1D02-4CE2-94F0-26311385E6F9}">
      <dgm:prSet/>
      <dgm:spPr/>
      <dgm:t>
        <a:bodyPr/>
        <a:lstStyle/>
        <a:p>
          <a:endParaRPr lang="en-GB">
            <a:solidFill>
              <a:schemeClr val="bg1"/>
            </a:solidFill>
          </a:endParaRPr>
        </a:p>
      </dgm:t>
    </dgm:pt>
    <dgm:pt modelId="{29073838-DE96-4B98-95FD-3D9B70E7D8BF}">
      <dgm:prSet phldrT="[Text]" custT="1"/>
      <dgm:spPr/>
      <dgm:t>
        <a:bodyPr/>
        <a:lstStyle/>
        <a:p>
          <a:r>
            <a:rPr lang="en-GB" sz="3600" b="1" dirty="0">
              <a:solidFill>
                <a:schemeClr val="bg1"/>
              </a:solidFill>
            </a:rPr>
            <a:t>1</a:t>
          </a:r>
        </a:p>
      </dgm:t>
    </dgm:pt>
    <dgm:pt modelId="{BAE4B103-7014-46DF-BC7A-2AC9CDC9A0EE}" type="parTrans" cxnId="{835AA5F1-E2F0-45AC-B007-71D08439C591}">
      <dgm:prSet/>
      <dgm:spPr/>
      <dgm:t>
        <a:bodyPr/>
        <a:lstStyle/>
        <a:p>
          <a:endParaRPr lang="en-GB">
            <a:solidFill>
              <a:schemeClr val="bg1"/>
            </a:solidFill>
          </a:endParaRPr>
        </a:p>
      </dgm:t>
    </dgm:pt>
    <dgm:pt modelId="{A310572B-C2A8-401B-8E53-B528D6F4E28F}" type="sibTrans" cxnId="{835AA5F1-E2F0-45AC-B007-71D08439C591}">
      <dgm:prSet/>
      <dgm:spPr/>
      <dgm:t>
        <a:bodyPr/>
        <a:lstStyle/>
        <a:p>
          <a:endParaRPr lang="en-GB">
            <a:solidFill>
              <a:schemeClr val="bg1"/>
            </a:solidFill>
          </a:endParaRPr>
        </a:p>
      </dgm:t>
    </dgm:pt>
    <dgm:pt modelId="{44BB1CF0-E089-44A9-A1B6-BE288AF19051}" type="pres">
      <dgm:prSet presAssocID="{83238128-E0F0-469B-9962-C7AFCD016D58}" presName="Name0" presStyleCnt="0">
        <dgm:presLayoutVars>
          <dgm:dir/>
          <dgm:animLvl val="lvl"/>
          <dgm:resizeHandles val="exact"/>
        </dgm:presLayoutVars>
      </dgm:prSet>
      <dgm:spPr/>
    </dgm:pt>
    <dgm:pt modelId="{B95C70C9-6931-491C-B411-B525D34DE192}" type="pres">
      <dgm:prSet presAssocID="{ADD86F7C-6A5A-48DD-B2A3-F53322FE41CB}" presName="Name8" presStyleCnt="0"/>
      <dgm:spPr/>
    </dgm:pt>
    <dgm:pt modelId="{F26A37BB-19B8-4A12-BA81-D95AFD42E77F}" type="pres">
      <dgm:prSet presAssocID="{ADD86F7C-6A5A-48DD-B2A3-F53322FE41CB}" presName="level" presStyleLbl="node1" presStyleIdx="0" presStyleCnt="4">
        <dgm:presLayoutVars>
          <dgm:chMax val="1"/>
          <dgm:bulletEnabled val="1"/>
        </dgm:presLayoutVars>
      </dgm:prSet>
      <dgm:spPr/>
    </dgm:pt>
    <dgm:pt modelId="{C8A862B8-1837-4039-B903-AC7A0CE8C249}" type="pres">
      <dgm:prSet presAssocID="{ADD86F7C-6A5A-48DD-B2A3-F53322FE41CB}" presName="levelTx" presStyleLbl="revTx" presStyleIdx="0" presStyleCnt="0">
        <dgm:presLayoutVars>
          <dgm:chMax val="1"/>
          <dgm:bulletEnabled val="1"/>
        </dgm:presLayoutVars>
      </dgm:prSet>
      <dgm:spPr/>
    </dgm:pt>
    <dgm:pt modelId="{2A11A394-25A9-40CD-BDF1-6D7F8C66C173}" type="pres">
      <dgm:prSet presAssocID="{E72EA0FB-BA00-48E5-9EA6-DDDFD4267C7B}" presName="Name8" presStyleCnt="0"/>
      <dgm:spPr/>
    </dgm:pt>
    <dgm:pt modelId="{3CAED057-0A69-41A5-88E7-74F2F13B9865}" type="pres">
      <dgm:prSet presAssocID="{E72EA0FB-BA00-48E5-9EA6-DDDFD4267C7B}" presName="level" presStyleLbl="node1" presStyleIdx="1" presStyleCnt="4">
        <dgm:presLayoutVars>
          <dgm:chMax val="1"/>
          <dgm:bulletEnabled val="1"/>
        </dgm:presLayoutVars>
      </dgm:prSet>
      <dgm:spPr/>
    </dgm:pt>
    <dgm:pt modelId="{C8C97B6F-95E5-4F44-A35B-8AC79319CB98}" type="pres">
      <dgm:prSet presAssocID="{E72EA0FB-BA00-48E5-9EA6-DDDFD4267C7B}" presName="levelTx" presStyleLbl="revTx" presStyleIdx="0" presStyleCnt="0">
        <dgm:presLayoutVars>
          <dgm:chMax val="1"/>
          <dgm:bulletEnabled val="1"/>
        </dgm:presLayoutVars>
      </dgm:prSet>
      <dgm:spPr/>
    </dgm:pt>
    <dgm:pt modelId="{E18C5B98-84EC-4292-A7BD-5619E7C54EF5}" type="pres">
      <dgm:prSet presAssocID="{977057EE-A778-49F1-BE6B-CEB474CCAD87}" presName="Name8" presStyleCnt="0"/>
      <dgm:spPr/>
    </dgm:pt>
    <dgm:pt modelId="{93A1283F-880C-4CB1-8A2E-6BFEC4981349}" type="pres">
      <dgm:prSet presAssocID="{977057EE-A778-49F1-BE6B-CEB474CCAD87}" presName="level" presStyleLbl="node1" presStyleIdx="2" presStyleCnt="4">
        <dgm:presLayoutVars>
          <dgm:chMax val="1"/>
          <dgm:bulletEnabled val="1"/>
        </dgm:presLayoutVars>
      </dgm:prSet>
      <dgm:spPr/>
    </dgm:pt>
    <dgm:pt modelId="{CA6DD892-0A88-4CDB-BD98-5040466E88F0}" type="pres">
      <dgm:prSet presAssocID="{977057EE-A778-49F1-BE6B-CEB474CCAD87}" presName="levelTx" presStyleLbl="revTx" presStyleIdx="0" presStyleCnt="0">
        <dgm:presLayoutVars>
          <dgm:chMax val="1"/>
          <dgm:bulletEnabled val="1"/>
        </dgm:presLayoutVars>
      </dgm:prSet>
      <dgm:spPr/>
    </dgm:pt>
    <dgm:pt modelId="{A2F0444C-0D2E-4391-883F-B2A9A1FD1403}" type="pres">
      <dgm:prSet presAssocID="{29073838-DE96-4B98-95FD-3D9B70E7D8BF}" presName="Name8" presStyleCnt="0"/>
      <dgm:spPr/>
    </dgm:pt>
    <dgm:pt modelId="{F4CD6F7B-1177-42F8-AD54-FFA77984B549}" type="pres">
      <dgm:prSet presAssocID="{29073838-DE96-4B98-95FD-3D9B70E7D8BF}" presName="level" presStyleLbl="node1" presStyleIdx="3" presStyleCnt="4">
        <dgm:presLayoutVars>
          <dgm:chMax val="1"/>
          <dgm:bulletEnabled val="1"/>
        </dgm:presLayoutVars>
      </dgm:prSet>
      <dgm:spPr/>
    </dgm:pt>
    <dgm:pt modelId="{82A237C9-FBEB-47B6-8CBF-15842B512302}" type="pres">
      <dgm:prSet presAssocID="{29073838-DE96-4B98-95FD-3D9B70E7D8BF}" presName="levelTx" presStyleLbl="revTx" presStyleIdx="0" presStyleCnt="0">
        <dgm:presLayoutVars>
          <dgm:chMax val="1"/>
          <dgm:bulletEnabled val="1"/>
        </dgm:presLayoutVars>
      </dgm:prSet>
      <dgm:spPr/>
    </dgm:pt>
  </dgm:ptLst>
  <dgm:cxnLst>
    <dgm:cxn modelId="{00DAA526-01CA-47FB-8940-C3C5A1693A2E}" type="presOf" srcId="{E72EA0FB-BA00-48E5-9EA6-DDDFD4267C7B}" destId="{C8C97B6F-95E5-4F44-A35B-8AC79319CB98}" srcOrd="1" destOrd="0" presId="urn:microsoft.com/office/officeart/2005/8/layout/pyramid1"/>
    <dgm:cxn modelId="{3FA2443B-B376-4F64-8B50-C68852EDEBCE}" srcId="{83238128-E0F0-469B-9962-C7AFCD016D58}" destId="{E72EA0FB-BA00-48E5-9EA6-DDDFD4267C7B}" srcOrd="1" destOrd="0" parTransId="{2FE148D5-66E6-4E7D-B5B2-3FA11CE8A63D}" sibTransId="{131E500D-E008-402C-B108-54C3CA2D2A65}"/>
    <dgm:cxn modelId="{E1DBFB3D-B465-402F-ABD6-AF4DE1944BCF}" type="presOf" srcId="{ADD86F7C-6A5A-48DD-B2A3-F53322FE41CB}" destId="{F26A37BB-19B8-4A12-BA81-D95AFD42E77F}" srcOrd="0" destOrd="0" presId="urn:microsoft.com/office/officeart/2005/8/layout/pyramid1"/>
    <dgm:cxn modelId="{39E9B865-A838-4910-8972-C91FB58B4A6E}" type="presOf" srcId="{29073838-DE96-4B98-95FD-3D9B70E7D8BF}" destId="{F4CD6F7B-1177-42F8-AD54-FFA77984B549}" srcOrd="0" destOrd="0" presId="urn:microsoft.com/office/officeart/2005/8/layout/pyramid1"/>
    <dgm:cxn modelId="{CBBC1272-BAE7-4725-A307-9F409A4C0614}" type="presOf" srcId="{ADD86F7C-6A5A-48DD-B2A3-F53322FE41CB}" destId="{C8A862B8-1837-4039-B903-AC7A0CE8C249}" srcOrd="1" destOrd="0" presId="urn:microsoft.com/office/officeart/2005/8/layout/pyramid1"/>
    <dgm:cxn modelId="{F7140A8B-728A-42FA-B326-7CD7D600D242}" type="presOf" srcId="{29073838-DE96-4B98-95FD-3D9B70E7D8BF}" destId="{82A237C9-FBEB-47B6-8CBF-15842B512302}" srcOrd="1" destOrd="0" presId="urn:microsoft.com/office/officeart/2005/8/layout/pyramid1"/>
    <dgm:cxn modelId="{2182469C-2FBE-4914-BA6F-338975CAECA1}" type="presOf" srcId="{977057EE-A778-49F1-BE6B-CEB474CCAD87}" destId="{93A1283F-880C-4CB1-8A2E-6BFEC4981349}" srcOrd="0" destOrd="0" presId="urn:microsoft.com/office/officeart/2005/8/layout/pyramid1"/>
    <dgm:cxn modelId="{155EA7A9-EFDC-4C18-8827-8361292D9705}" type="presOf" srcId="{83238128-E0F0-469B-9962-C7AFCD016D58}" destId="{44BB1CF0-E089-44A9-A1B6-BE288AF19051}" srcOrd="0" destOrd="0" presId="urn:microsoft.com/office/officeart/2005/8/layout/pyramid1"/>
    <dgm:cxn modelId="{9023FFA9-870A-451E-968C-CBA45C183A14}" type="presOf" srcId="{977057EE-A778-49F1-BE6B-CEB474CCAD87}" destId="{CA6DD892-0A88-4CDB-BD98-5040466E88F0}" srcOrd="1" destOrd="0" presId="urn:microsoft.com/office/officeart/2005/8/layout/pyramid1"/>
    <dgm:cxn modelId="{E36AE1CB-1D02-4CE2-94F0-26311385E6F9}" srcId="{83238128-E0F0-469B-9962-C7AFCD016D58}" destId="{977057EE-A778-49F1-BE6B-CEB474CCAD87}" srcOrd="2" destOrd="0" parTransId="{EB04BAE1-5486-43B4-822B-3CFD783E28A3}" sibTransId="{9AFEA3A3-B1DC-4876-BEB6-1465ECD01092}"/>
    <dgm:cxn modelId="{9C05DAD1-68A0-4266-B966-0021EE2C134A}" srcId="{83238128-E0F0-469B-9962-C7AFCD016D58}" destId="{ADD86F7C-6A5A-48DD-B2A3-F53322FE41CB}" srcOrd="0" destOrd="0" parTransId="{F6440741-C976-4BFD-BE8D-3CC9481651C4}" sibTransId="{DE0D1292-05C5-4916-A404-C976F8367D2B}"/>
    <dgm:cxn modelId="{835AA5F1-E2F0-45AC-B007-71D08439C591}" srcId="{83238128-E0F0-469B-9962-C7AFCD016D58}" destId="{29073838-DE96-4B98-95FD-3D9B70E7D8BF}" srcOrd="3" destOrd="0" parTransId="{BAE4B103-7014-46DF-BC7A-2AC9CDC9A0EE}" sibTransId="{A310572B-C2A8-401B-8E53-B528D6F4E28F}"/>
    <dgm:cxn modelId="{DD5988F5-DD7A-4049-9517-A97C0AEEC853}" type="presOf" srcId="{E72EA0FB-BA00-48E5-9EA6-DDDFD4267C7B}" destId="{3CAED057-0A69-41A5-88E7-74F2F13B9865}" srcOrd="0" destOrd="0" presId="urn:microsoft.com/office/officeart/2005/8/layout/pyramid1"/>
    <dgm:cxn modelId="{DF885076-A849-44D1-955B-BA04C0EA7E63}" type="presParOf" srcId="{44BB1CF0-E089-44A9-A1B6-BE288AF19051}" destId="{B95C70C9-6931-491C-B411-B525D34DE192}" srcOrd="0" destOrd="0" presId="urn:microsoft.com/office/officeart/2005/8/layout/pyramid1"/>
    <dgm:cxn modelId="{18A58207-D96C-492B-B7D1-A3148C39572F}" type="presParOf" srcId="{B95C70C9-6931-491C-B411-B525D34DE192}" destId="{F26A37BB-19B8-4A12-BA81-D95AFD42E77F}" srcOrd="0" destOrd="0" presId="urn:microsoft.com/office/officeart/2005/8/layout/pyramid1"/>
    <dgm:cxn modelId="{F5CBDCC1-52FD-4FC8-A954-85921F3018C1}" type="presParOf" srcId="{B95C70C9-6931-491C-B411-B525D34DE192}" destId="{C8A862B8-1837-4039-B903-AC7A0CE8C249}" srcOrd="1" destOrd="0" presId="urn:microsoft.com/office/officeart/2005/8/layout/pyramid1"/>
    <dgm:cxn modelId="{1A698DC1-CCD8-40BF-8CC9-B1D2A8426C37}" type="presParOf" srcId="{44BB1CF0-E089-44A9-A1B6-BE288AF19051}" destId="{2A11A394-25A9-40CD-BDF1-6D7F8C66C173}" srcOrd="1" destOrd="0" presId="urn:microsoft.com/office/officeart/2005/8/layout/pyramid1"/>
    <dgm:cxn modelId="{DAD94EC8-B9F1-4363-8BD6-F5B9C4B6B44A}" type="presParOf" srcId="{2A11A394-25A9-40CD-BDF1-6D7F8C66C173}" destId="{3CAED057-0A69-41A5-88E7-74F2F13B9865}" srcOrd="0" destOrd="0" presId="urn:microsoft.com/office/officeart/2005/8/layout/pyramid1"/>
    <dgm:cxn modelId="{B03B88C4-3876-4F77-9F6E-63AAEE5BD28B}" type="presParOf" srcId="{2A11A394-25A9-40CD-BDF1-6D7F8C66C173}" destId="{C8C97B6F-95E5-4F44-A35B-8AC79319CB98}" srcOrd="1" destOrd="0" presId="urn:microsoft.com/office/officeart/2005/8/layout/pyramid1"/>
    <dgm:cxn modelId="{40A41680-95BF-4C23-8C81-DAFCC0FB5BE1}" type="presParOf" srcId="{44BB1CF0-E089-44A9-A1B6-BE288AF19051}" destId="{E18C5B98-84EC-4292-A7BD-5619E7C54EF5}" srcOrd="2" destOrd="0" presId="urn:microsoft.com/office/officeart/2005/8/layout/pyramid1"/>
    <dgm:cxn modelId="{4DC435CE-8CED-42FC-9C10-EF2E01676096}" type="presParOf" srcId="{E18C5B98-84EC-4292-A7BD-5619E7C54EF5}" destId="{93A1283F-880C-4CB1-8A2E-6BFEC4981349}" srcOrd="0" destOrd="0" presId="urn:microsoft.com/office/officeart/2005/8/layout/pyramid1"/>
    <dgm:cxn modelId="{EDECDE21-819F-4295-AC49-97C99135BF18}" type="presParOf" srcId="{E18C5B98-84EC-4292-A7BD-5619E7C54EF5}" destId="{CA6DD892-0A88-4CDB-BD98-5040466E88F0}" srcOrd="1" destOrd="0" presId="urn:microsoft.com/office/officeart/2005/8/layout/pyramid1"/>
    <dgm:cxn modelId="{10AEBC85-4161-4CC2-BBCE-D48295B607A0}" type="presParOf" srcId="{44BB1CF0-E089-44A9-A1B6-BE288AF19051}" destId="{A2F0444C-0D2E-4391-883F-B2A9A1FD1403}" srcOrd="3" destOrd="0" presId="urn:microsoft.com/office/officeart/2005/8/layout/pyramid1"/>
    <dgm:cxn modelId="{0D6F617F-B0A6-40E7-A569-E1A399932278}" type="presParOf" srcId="{A2F0444C-0D2E-4391-883F-B2A9A1FD1403}" destId="{F4CD6F7B-1177-42F8-AD54-FFA77984B549}" srcOrd="0" destOrd="0" presId="urn:microsoft.com/office/officeart/2005/8/layout/pyramid1"/>
    <dgm:cxn modelId="{1C114C5B-FD51-43C2-AC63-546C18CF93B5}" type="presParOf" srcId="{A2F0444C-0D2E-4391-883F-B2A9A1FD1403}" destId="{82A237C9-FBEB-47B6-8CBF-15842B512302}"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180CA6-9A80-4D7A-85DA-A31BD6EC8B13}"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GB"/>
        </a:p>
      </dgm:t>
    </dgm:pt>
    <dgm:pt modelId="{2B38F5F6-C44D-46C0-B351-A902E3CCA3F9}">
      <dgm:prSet custT="1"/>
      <dgm:spPr/>
      <dgm:t>
        <a:bodyPr/>
        <a:lstStyle/>
        <a:p>
          <a:pPr rtl="0"/>
          <a:r>
            <a:rPr lang="en-GB" sz="2400" b="1">
              <a:latin typeface="Roboto" panose="02000000000000000000" pitchFamily="2" charset="0"/>
              <a:ea typeface="Roboto" panose="02000000000000000000" pitchFamily="2" charset="0"/>
            </a:rPr>
            <a:t>Achievement</a:t>
          </a:r>
          <a:endParaRPr lang="en-GB" sz="2400">
            <a:latin typeface="Roboto" panose="02000000000000000000" pitchFamily="2" charset="0"/>
            <a:ea typeface="Roboto" panose="02000000000000000000" pitchFamily="2" charset="0"/>
          </a:endParaRPr>
        </a:p>
      </dgm:t>
    </dgm:pt>
    <dgm:pt modelId="{28EC3C55-912E-44B0-B976-D04EDF0C717D}" type="parTrans" cxnId="{6C6A8698-878D-4AC4-83AF-851205D9A233}">
      <dgm:prSet/>
      <dgm:spPr/>
      <dgm:t>
        <a:bodyPr/>
        <a:lstStyle/>
        <a:p>
          <a:endParaRPr lang="en-GB" sz="2800"/>
        </a:p>
      </dgm:t>
    </dgm:pt>
    <dgm:pt modelId="{6BD4ACDD-62A5-4EA5-8288-0109EF9B1B13}" type="sibTrans" cxnId="{6C6A8698-878D-4AC4-83AF-851205D9A233}">
      <dgm:prSet/>
      <dgm:spPr/>
      <dgm:t>
        <a:bodyPr/>
        <a:lstStyle/>
        <a:p>
          <a:endParaRPr lang="en-GB" sz="2800"/>
        </a:p>
      </dgm:t>
    </dgm:pt>
    <dgm:pt modelId="{3A190170-AFA9-4EE1-A9C9-9EA843B9637D}">
      <dgm:prSet custT="1"/>
      <dgm:spPr/>
      <dgm:t>
        <a:bodyPr lIns="72000" rIns="72000"/>
        <a:lstStyle/>
        <a:p>
          <a:pPr rtl="0"/>
          <a:r>
            <a:rPr lang="en-GB" sz="2400" b="1">
              <a:latin typeface="Roboto" panose="02000000000000000000" pitchFamily="2" charset="0"/>
              <a:ea typeface="Roboto" panose="02000000000000000000" pitchFamily="2" charset="0"/>
            </a:rPr>
            <a:t>Communication</a:t>
          </a:r>
          <a:endParaRPr lang="en-GB" sz="2400">
            <a:latin typeface="Roboto" panose="02000000000000000000" pitchFamily="2" charset="0"/>
            <a:ea typeface="Roboto" panose="02000000000000000000" pitchFamily="2" charset="0"/>
          </a:endParaRPr>
        </a:p>
      </dgm:t>
    </dgm:pt>
    <dgm:pt modelId="{E429805C-6433-45C1-8716-3DE5F813958A}" type="parTrans" cxnId="{1B2071BD-7DFE-4E2A-9F05-D291E671C17C}">
      <dgm:prSet/>
      <dgm:spPr/>
      <dgm:t>
        <a:bodyPr/>
        <a:lstStyle/>
        <a:p>
          <a:endParaRPr lang="en-GB" sz="2800"/>
        </a:p>
      </dgm:t>
    </dgm:pt>
    <dgm:pt modelId="{25D62B31-E87C-49FF-AC05-1F9B56F21C06}" type="sibTrans" cxnId="{1B2071BD-7DFE-4E2A-9F05-D291E671C17C}">
      <dgm:prSet/>
      <dgm:spPr/>
      <dgm:t>
        <a:bodyPr/>
        <a:lstStyle/>
        <a:p>
          <a:endParaRPr lang="en-GB" sz="2800"/>
        </a:p>
      </dgm:t>
    </dgm:pt>
    <dgm:pt modelId="{E49EBBB9-668B-4357-9A32-A8426FFEA957}">
      <dgm:prSet custT="1"/>
      <dgm:spPr/>
      <dgm:t>
        <a:bodyPr/>
        <a:lstStyle/>
        <a:p>
          <a:pPr rtl="0"/>
          <a:r>
            <a:rPr lang="en-GB" sz="2400" b="1">
              <a:latin typeface="Roboto" panose="02000000000000000000" pitchFamily="2" charset="0"/>
              <a:ea typeface="Roboto" panose="02000000000000000000" pitchFamily="2" charset="0"/>
            </a:rPr>
            <a:t>Taking initiative</a:t>
          </a:r>
          <a:endParaRPr lang="en-GB" sz="2400">
            <a:latin typeface="Roboto" panose="02000000000000000000" pitchFamily="2" charset="0"/>
            <a:ea typeface="Roboto" panose="02000000000000000000" pitchFamily="2" charset="0"/>
          </a:endParaRPr>
        </a:p>
      </dgm:t>
    </dgm:pt>
    <dgm:pt modelId="{49931931-38B3-4A6E-B711-26F07B39BCF9}" type="parTrans" cxnId="{15A0F6FC-57E2-4ABE-AC18-3C6F474E24C5}">
      <dgm:prSet/>
      <dgm:spPr/>
      <dgm:t>
        <a:bodyPr/>
        <a:lstStyle/>
        <a:p>
          <a:endParaRPr lang="en-GB" sz="2800"/>
        </a:p>
      </dgm:t>
    </dgm:pt>
    <dgm:pt modelId="{CFE4618E-AF88-4DA8-A7D8-A81C7A8DC521}" type="sibTrans" cxnId="{15A0F6FC-57E2-4ABE-AC18-3C6F474E24C5}">
      <dgm:prSet/>
      <dgm:spPr/>
      <dgm:t>
        <a:bodyPr/>
        <a:lstStyle/>
        <a:p>
          <a:endParaRPr lang="en-GB" sz="2800"/>
        </a:p>
      </dgm:t>
    </dgm:pt>
    <dgm:pt modelId="{AC294B1A-C909-456E-977A-E8CEBAE7B1EB}">
      <dgm:prSet custT="1"/>
      <dgm:spPr/>
      <dgm:t>
        <a:bodyPr/>
        <a:lstStyle/>
        <a:p>
          <a:pPr rtl="0"/>
          <a:r>
            <a:rPr lang="en-GB" sz="2400" b="1">
              <a:latin typeface="Roboto" panose="02000000000000000000" pitchFamily="2" charset="0"/>
              <a:ea typeface="Roboto" panose="02000000000000000000" pitchFamily="2" charset="0"/>
            </a:rPr>
            <a:t>Research</a:t>
          </a:r>
          <a:endParaRPr lang="en-GB" sz="2400">
            <a:latin typeface="Roboto" panose="02000000000000000000" pitchFamily="2" charset="0"/>
            <a:ea typeface="Roboto" panose="02000000000000000000" pitchFamily="2" charset="0"/>
          </a:endParaRPr>
        </a:p>
      </dgm:t>
    </dgm:pt>
    <dgm:pt modelId="{E2585CA4-A091-413F-A607-BCC250BD9D7A}" type="parTrans" cxnId="{7FF412C9-1833-4F02-90D9-4853C63A7F38}">
      <dgm:prSet/>
      <dgm:spPr/>
      <dgm:t>
        <a:bodyPr/>
        <a:lstStyle/>
        <a:p>
          <a:endParaRPr lang="en-GB" sz="2800"/>
        </a:p>
      </dgm:t>
    </dgm:pt>
    <dgm:pt modelId="{38765642-5AEC-41B7-98F2-F8A31B1E0EF9}" type="sibTrans" cxnId="{7FF412C9-1833-4F02-90D9-4853C63A7F38}">
      <dgm:prSet/>
      <dgm:spPr/>
      <dgm:t>
        <a:bodyPr/>
        <a:lstStyle/>
        <a:p>
          <a:endParaRPr lang="en-GB" sz="2800"/>
        </a:p>
      </dgm:t>
    </dgm:pt>
    <dgm:pt modelId="{FE81DF34-D32C-404E-B7FC-8736B4E0839E}">
      <dgm:prSet custT="1"/>
      <dgm:spPr/>
      <dgm:t>
        <a:bodyPr/>
        <a:lstStyle/>
        <a:p>
          <a:pPr rtl="0"/>
          <a:r>
            <a:rPr lang="en-GB" sz="2400" b="1">
              <a:latin typeface="Roboto" panose="02000000000000000000" pitchFamily="2" charset="0"/>
              <a:ea typeface="Roboto" panose="02000000000000000000" pitchFamily="2" charset="0"/>
            </a:rPr>
            <a:t>Organising &amp; planning</a:t>
          </a:r>
          <a:endParaRPr lang="en-GB" sz="2400">
            <a:latin typeface="Roboto" panose="02000000000000000000" pitchFamily="2" charset="0"/>
            <a:ea typeface="Roboto" panose="02000000000000000000" pitchFamily="2" charset="0"/>
          </a:endParaRPr>
        </a:p>
      </dgm:t>
    </dgm:pt>
    <dgm:pt modelId="{A0C368FE-904B-489D-BB71-E569973D23EF}" type="parTrans" cxnId="{858AC15C-BFB1-4E69-BC68-F8528B4A5AF5}">
      <dgm:prSet/>
      <dgm:spPr/>
      <dgm:t>
        <a:bodyPr/>
        <a:lstStyle/>
        <a:p>
          <a:endParaRPr lang="en-GB" sz="2800"/>
        </a:p>
      </dgm:t>
    </dgm:pt>
    <dgm:pt modelId="{561C1374-7E38-4BC8-9DFB-5AA90B73811C}" type="sibTrans" cxnId="{858AC15C-BFB1-4E69-BC68-F8528B4A5AF5}">
      <dgm:prSet/>
      <dgm:spPr/>
      <dgm:t>
        <a:bodyPr/>
        <a:lstStyle/>
        <a:p>
          <a:endParaRPr lang="en-GB" sz="2800"/>
        </a:p>
      </dgm:t>
    </dgm:pt>
    <dgm:pt modelId="{D619FD76-08F8-4CE5-A5A1-6F2E2F8D68E4}">
      <dgm:prSet custT="1"/>
      <dgm:spPr/>
      <dgm:t>
        <a:bodyPr/>
        <a:lstStyle/>
        <a:p>
          <a:pPr rtl="0"/>
          <a:r>
            <a:rPr lang="en-GB" sz="2400" b="1">
              <a:latin typeface="Roboto" panose="02000000000000000000" pitchFamily="2" charset="0"/>
              <a:ea typeface="Roboto" panose="02000000000000000000" pitchFamily="2" charset="0"/>
            </a:rPr>
            <a:t>Teamwork / Interpersonal</a:t>
          </a:r>
          <a:endParaRPr lang="en-GB" sz="2400">
            <a:latin typeface="Roboto" panose="02000000000000000000" pitchFamily="2" charset="0"/>
            <a:ea typeface="Roboto" panose="02000000000000000000" pitchFamily="2" charset="0"/>
          </a:endParaRPr>
        </a:p>
      </dgm:t>
    </dgm:pt>
    <dgm:pt modelId="{3383B6B3-74A6-4189-AE81-B6D4DB61F652}" type="parTrans" cxnId="{A5FFA61A-E8BC-4EC9-86C1-F4E393BD335E}">
      <dgm:prSet/>
      <dgm:spPr/>
      <dgm:t>
        <a:bodyPr/>
        <a:lstStyle/>
        <a:p>
          <a:endParaRPr lang="en-GB" sz="2800"/>
        </a:p>
      </dgm:t>
    </dgm:pt>
    <dgm:pt modelId="{7226DD97-DFDF-407A-8B0E-1B2A526D039F}" type="sibTrans" cxnId="{A5FFA61A-E8BC-4EC9-86C1-F4E393BD335E}">
      <dgm:prSet/>
      <dgm:spPr/>
      <dgm:t>
        <a:bodyPr/>
        <a:lstStyle/>
        <a:p>
          <a:endParaRPr lang="en-GB" sz="2800"/>
        </a:p>
      </dgm:t>
    </dgm:pt>
    <dgm:pt modelId="{1FE986E8-F363-4882-8FD7-7E6B20131AEB}">
      <dgm:prSet custT="1"/>
      <dgm:spPr/>
      <dgm:t>
        <a:bodyPr/>
        <a:lstStyle/>
        <a:p>
          <a:pPr rtl="0"/>
          <a:r>
            <a:rPr lang="en-GB" sz="1600" dirty="0">
              <a:latin typeface="Roboto" panose="02000000000000000000" pitchFamily="2" charset="0"/>
              <a:ea typeface="Roboto" panose="02000000000000000000" pitchFamily="2" charset="0"/>
            </a:rPr>
            <a:t>accelerated, accomplished, achieved, carried out, completed, improved, delivered, enhanced, negotiated, obtained, produced, secured, increased, implemented </a:t>
          </a:r>
        </a:p>
      </dgm:t>
    </dgm:pt>
    <dgm:pt modelId="{EB1C99BE-79F0-4D3C-A4E9-FD1B63F3F2D6}" type="parTrans" cxnId="{980E17BE-BB90-43BA-A6EA-885D8473858A}">
      <dgm:prSet/>
      <dgm:spPr/>
      <dgm:t>
        <a:bodyPr/>
        <a:lstStyle/>
        <a:p>
          <a:endParaRPr lang="en-GB" sz="2800"/>
        </a:p>
      </dgm:t>
    </dgm:pt>
    <dgm:pt modelId="{34AAADF2-9182-4C0C-89B5-E69CAA34FC81}" type="sibTrans" cxnId="{980E17BE-BB90-43BA-A6EA-885D8473858A}">
      <dgm:prSet/>
      <dgm:spPr/>
      <dgm:t>
        <a:bodyPr/>
        <a:lstStyle/>
        <a:p>
          <a:endParaRPr lang="en-GB" sz="2800"/>
        </a:p>
      </dgm:t>
    </dgm:pt>
    <dgm:pt modelId="{4D704AED-6AB5-427F-94EE-C9DA1CCE2E27}">
      <dgm:prSet custT="1"/>
      <dgm:spPr/>
      <dgm:t>
        <a:bodyPr/>
        <a:lstStyle/>
        <a:p>
          <a:pPr rtl="0"/>
          <a:r>
            <a:rPr lang="en-GB" sz="1600">
              <a:latin typeface="Roboto" panose="02000000000000000000" pitchFamily="2" charset="0"/>
              <a:ea typeface="Roboto" panose="02000000000000000000" pitchFamily="2" charset="0"/>
            </a:rPr>
            <a:t>advised, participated, chaired, wrote, instructed, demonstrated, edited, presented, discussed, promoted, persuaded, recommended, authored, drafted, reviewed </a:t>
          </a:r>
        </a:p>
      </dgm:t>
    </dgm:pt>
    <dgm:pt modelId="{BB41291E-474D-4E8F-9AA5-298AC924DEE3}" type="parTrans" cxnId="{B0EC2FE3-5B6A-42B0-A805-E0CD22A1759E}">
      <dgm:prSet/>
      <dgm:spPr/>
      <dgm:t>
        <a:bodyPr/>
        <a:lstStyle/>
        <a:p>
          <a:endParaRPr lang="en-GB" sz="2800"/>
        </a:p>
      </dgm:t>
    </dgm:pt>
    <dgm:pt modelId="{61184024-2C75-4E80-BD2D-729379807DA9}" type="sibTrans" cxnId="{B0EC2FE3-5B6A-42B0-A805-E0CD22A1759E}">
      <dgm:prSet/>
      <dgm:spPr/>
      <dgm:t>
        <a:bodyPr/>
        <a:lstStyle/>
        <a:p>
          <a:endParaRPr lang="en-GB" sz="2800"/>
        </a:p>
      </dgm:t>
    </dgm:pt>
    <dgm:pt modelId="{54972412-DB14-4E79-80DC-80A462530CD4}">
      <dgm:prSet custT="1"/>
      <dgm:spPr/>
      <dgm:t>
        <a:bodyPr/>
        <a:lstStyle/>
        <a:p>
          <a:pPr rtl="0"/>
          <a:r>
            <a:rPr lang="en-GB" sz="1600" dirty="0">
              <a:latin typeface="Roboto" panose="02000000000000000000" pitchFamily="2" charset="0"/>
              <a:ea typeface="Roboto" panose="02000000000000000000" pitchFamily="2" charset="0"/>
            </a:rPr>
            <a:t>created, conducted, developed, formulated, designed, established, introduced, devised, started, set up, launched, initiated, enabled, performed, managed, restricted, executed, planned, expanded, devised, benchmarked, led, executed, brainstormed, generated </a:t>
          </a:r>
        </a:p>
      </dgm:t>
    </dgm:pt>
    <dgm:pt modelId="{0BE697A2-CB62-4EE9-A34F-C80343503581}" type="parTrans" cxnId="{42C78CAF-6679-4DAB-8598-5FFC99DB0ECF}">
      <dgm:prSet/>
      <dgm:spPr/>
      <dgm:t>
        <a:bodyPr/>
        <a:lstStyle/>
        <a:p>
          <a:endParaRPr lang="en-GB" sz="2800"/>
        </a:p>
      </dgm:t>
    </dgm:pt>
    <dgm:pt modelId="{938D3997-1C47-4342-9DF0-4C931E31E2E6}" type="sibTrans" cxnId="{42C78CAF-6679-4DAB-8598-5FFC99DB0ECF}">
      <dgm:prSet/>
      <dgm:spPr/>
      <dgm:t>
        <a:bodyPr/>
        <a:lstStyle/>
        <a:p>
          <a:endParaRPr lang="en-GB" sz="2800"/>
        </a:p>
      </dgm:t>
    </dgm:pt>
    <dgm:pt modelId="{BC4C3C4B-2DA6-42A4-AA36-BC76D4DD957C}">
      <dgm:prSet custT="1"/>
      <dgm:spPr/>
      <dgm:t>
        <a:bodyPr/>
        <a:lstStyle/>
        <a:p>
          <a:pPr rtl="0"/>
          <a:r>
            <a:rPr lang="en-GB" sz="1600">
              <a:latin typeface="Roboto" panose="02000000000000000000" pitchFamily="2" charset="0"/>
              <a:ea typeface="Roboto" panose="02000000000000000000" pitchFamily="2" charset="0"/>
            </a:rPr>
            <a:t>classified, differentiated, investigated, determined, experimented, equated, searched, developed, surveyed, examined, indexed, compiled, catalogued, analysed</a:t>
          </a:r>
        </a:p>
      </dgm:t>
    </dgm:pt>
    <dgm:pt modelId="{46F9E3F9-0CC2-43D2-B2E9-67E358F56BB7}" type="parTrans" cxnId="{65047A6A-CC5D-49C8-B7FC-75DD600A4330}">
      <dgm:prSet/>
      <dgm:spPr/>
      <dgm:t>
        <a:bodyPr/>
        <a:lstStyle/>
        <a:p>
          <a:endParaRPr lang="en-GB" sz="2800"/>
        </a:p>
      </dgm:t>
    </dgm:pt>
    <dgm:pt modelId="{22437880-078F-413F-B39C-F925EE0ADF51}" type="sibTrans" cxnId="{65047A6A-CC5D-49C8-B7FC-75DD600A4330}">
      <dgm:prSet/>
      <dgm:spPr/>
      <dgm:t>
        <a:bodyPr/>
        <a:lstStyle/>
        <a:p>
          <a:endParaRPr lang="en-GB" sz="2800"/>
        </a:p>
      </dgm:t>
    </dgm:pt>
    <dgm:pt modelId="{2D9D6701-805E-4820-8100-8AF26EB21B67}">
      <dgm:prSet custT="1"/>
      <dgm:spPr/>
      <dgm:t>
        <a:bodyPr/>
        <a:lstStyle/>
        <a:p>
          <a:pPr rtl="0"/>
          <a:r>
            <a:rPr lang="en-GB" sz="1600">
              <a:latin typeface="Roboto" panose="02000000000000000000" pitchFamily="2" charset="0"/>
              <a:ea typeface="Roboto" panose="02000000000000000000" pitchFamily="2" charset="0"/>
            </a:rPr>
            <a:t>distributed, reorganised, arranged, restructured, budgeted, verified, scheduled, computed, planned, produced </a:t>
          </a:r>
        </a:p>
      </dgm:t>
    </dgm:pt>
    <dgm:pt modelId="{D5913C94-065E-4062-BFBC-DA68703AF248}" type="parTrans" cxnId="{640F900C-C052-4CD5-9F41-C4081F306083}">
      <dgm:prSet/>
      <dgm:spPr/>
      <dgm:t>
        <a:bodyPr/>
        <a:lstStyle/>
        <a:p>
          <a:endParaRPr lang="en-GB" sz="2800"/>
        </a:p>
      </dgm:t>
    </dgm:pt>
    <dgm:pt modelId="{BE32625C-3CC7-4015-8CCB-3676E1CA011B}" type="sibTrans" cxnId="{640F900C-C052-4CD5-9F41-C4081F306083}">
      <dgm:prSet/>
      <dgm:spPr/>
      <dgm:t>
        <a:bodyPr/>
        <a:lstStyle/>
        <a:p>
          <a:endParaRPr lang="en-GB" sz="2800"/>
        </a:p>
      </dgm:t>
    </dgm:pt>
    <dgm:pt modelId="{E8CBB88C-B36A-4555-982F-3396DD22CC4E}">
      <dgm:prSet custT="1"/>
      <dgm:spPr/>
      <dgm:t>
        <a:bodyPr/>
        <a:lstStyle/>
        <a:p>
          <a:pPr rtl="0"/>
          <a:r>
            <a:rPr lang="en-GB" sz="1600">
              <a:latin typeface="Roboto" panose="02000000000000000000" pitchFamily="2" charset="0"/>
              <a:ea typeface="Roboto" panose="02000000000000000000" pitchFamily="2" charset="0"/>
            </a:rPr>
            <a:t>advised, collaborated, negotiated, consulted, evaluated, proposed, handled, discussed, mediated, facilitated, supervised, forged, led, facilitated, supported, mentored, corresponded, coached, formed</a:t>
          </a:r>
        </a:p>
      </dgm:t>
    </dgm:pt>
    <dgm:pt modelId="{B6FDCBB9-6B4E-484C-8E9B-7B2C4A34A420}" type="parTrans" cxnId="{F285FA70-A164-4CA4-96FA-F8A1A501923D}">
      <dgm:prSet/>
      <dgm:spPr/>
      <dgm:t>
        <a:bodyPr/>
        <a:lstStyle/>
        <a:p>
          <a:endParaRPr lang="en-GB" sz="2800"/>
        </a:p>
      </dgm:t>
    </dgm:pt>
    <dgm:pt modelId="{F41ACD43-47F8-4444-975C-73E7D7F5971D}" type="sibTrans" cxnId="{F285FA70-A164-4CA4-96FA-F8A1A501923D}">
      <dgm:prSet/>
      <dgm:spPr/>
      <dgm:t>
        <a:bodyPr/>
        <a:lstStyle/>
        <a:p>
          <a:endParaRPr lang="en-GB" sz="2800"/>
        </a:p>
      </dgm:t>
    </dgm:pt>
    <dgm:pt modelId="{057E19E9-AA61-4859-A18F-596A501D4973}" type="pres">
      <dgm:prSet presAssocID="{13180CA6-9A80-4D7A-85DA-A31BD6EC8B13}" presName="Name0" presStyleCnt="0">
        <dgm:presLayoutVars>
          <dgm:dir/>
          <dgm:animLvl val="lvl"/>
          <dgm:resizeHandles val="exact"/>
        </dgm:presLayoutVars>
      </dgm:prSet>
      <dgm:spPr/>
    </dgm:pt>
    <dgm:pt modelId="{599DCE1C-DF12-4185-A194-A04953D5FE8D}" type="pres">
      <dgm:prSet presAssocID="{2B38F5F6-C44D-46C0-B351-A902E3CCA3F9}" presName="linNode" presStyleCnt="0"/>
      <dgm:spPr/>
    </dgm:pt>
    <dgm:pt modelId="{B2B68B2A-5EEF-46DA-8373-2F61EECA2613}" type="pres">
      <dgm:prSet presAssocID="{2B38F5F6-C44D-46C0-B351-A902E3CCA3F9}" presName="parentText" presStyleLbl="node1" presStyleIdx="0" presStyleCnt="6" custScaleX="80052" custLinFactNeighborX="-3129" custLinFactNeighborY="-172">
        <dgm:presLayoutVars>
          <dgm:chMax val="1"/>
          <dgm:bulletEnabled val="1"/>
        </dgm:presLayoutVars>
      </dgm:prSet>
      <dgm:spPr/>
    </dgm:pt>
    <dgm:pt modelId="{85E24671-84E0-451E-8F44-A0CD8648340D}" type="pres">
      <dgm:prSet presAssocID="{2B38F5F6-C44D-46C0-B351-A902E3CCA3F9}" presName="descendantText" presStyleLbl="alignAccFollowNode1" presStyleIdx="0" presStyleCnt="6" custScaleX="112563">
        <dgm:presLayoutVars>
          <dgm:bulletEnabled val="1"/>
        </dgm:presLayoutVars>
      </dgm:prSet>
      <dgm:spPr/>
    </dgm:pt>
    <dgm:pt modelId="{6DAA71D2-EA6B-4C4A-87A1-56C1E87293BC}" type="pres">
      <dgm:prSet presAssocID="{6BD4ACDD-62A5-4EA5-8288-0109EF9B1B13}" presName="sp" presStyleCnt="0"/>
      <dgm:spPr/>
    </dgm:pt>
    <dgm:pt modelId="{B8B36385-A110-4CCA-89A1-C730563F273F}" type="pres">
      <dgm:prSet presAssocID="{3A190170-AFA9-4EE1-A9C9-9EA843B9637D}" presName="linNode" presStyleCnt="0"/>
      <dgm:spPr/>
    </dgm:pt>
    <dgm:pt modelId="{61D8534F-92B3-4B2D-B1D6-F1F7FFF6C845}" type="pres">
      <dgm:prSet presAssocID="{3A190170-AFA9-4EE1-A9C9-9EA843B9637D}" presName="parentText" presStyleLbl="node1" presStyleIdx="1" presStyleCnt="6" custScaleX="80052" custLinFactNeighborX="-6245" custLinFactNeighborY="-172">
        <dgm:presLayoutVars>
          <dgm:chMax val="1"/>
          <dgm:bulletEnabled val="1"/>
        </dgm:presLayoutVars>
      </dgm:prSet>
      <dgm:spPr/>
    </dgm:pt>
    <dgm:pt modelId="{939887A9-DDAD-4EC2-AD4D-20F58E4F3A19}" type="pres">
      <dgm:prSet presAssocID="{3A190170-AFA9-4EE1-A9C9-9EA843B9637D}" presName="descendantText" presStyleLbl="alignAccFollowNode1" presStyleIdx="1" presStyleCnt="6" custScaleX="112563">
        <dgm:presLayoutVars>
          <dgm:bulletEnabled val="1"/>
        </dgm:presLayoutVars>
      </dgm:prSet>
      <dgm:spPr/>
    </dgm:pt>
    <dgm:pt modelId="{A83C855E-B39F-403F-9322-203BD29EEF2E}" type="pres">
      <dgm:prSet presAssocID="{25D62B31-E87C-49FF-AC05-1F9B56F21C06}" presName="sp" presStyleCnt="0"/>
      <dgm:spPr/>
    </dgm:pt>
    <dgm:pt modelId="{7F7BA459-E3DA-41C8-B749-88BEC7D0A472}" type="pres">
      <dgm:prSet presAssocID="{E49EBBB9-668B-4357-9A32-A8426FFEA957}" presName="linNode" presStyleCnt="0"/>
      <dgm:spPr/>
    </dgm:pt>
    <dgm:pt modelId="{A6A33199-C69A-44B2-9FEC-913EC049AA9D}" type="pres">
      <dgm:prSet presAssocID="{E49EBBB9-668B-4357-9A32-A8426FFEA957}" presName="parentText" presStyleLbl="node1" presStyleIdx="2" presStyleCnt="6" custScaleX="80052" custLinFactNeighborX="-6245" custLinFactNeighborY="-172">
        <dgm:presLayoutVars>
          <dgm:chMax val="1"/>
          <dgm:bulletEnabled val="1"/>
        </dgm:presLayoutVars>
      </dgm:prSet>
      <dgm:spPr/>
    </dgm:pt>
    <dgm:pt modelId="{EB81E3D5-1A57-4C4D-95CF-D15B1617A1B2}" type="pres">
      <dgm:prSet presAssocID="{E49EBBB9-668B-4357-9A32-A8426FFEA957}" presName="descendantText" presStyleLbl="alignAccFollowNode1" presStyleIdx="2" presStyleCnt="6" custScaleX="112563">
        <dgm:presLayoutVars>
          <dgm:bulletEnabled val="1"/>
        </dgm:presLayoutVars>
      </dgm:prSet>
      <dgm:spPr/>
    </dgm:pt>
    <dgm:pt modelId="{D6E31640-F91C-44AB-924D-76954FF30821}" type="pres">
      <dgm:prSet presAssocID="{CFE4618E-AF88-4DA8-A7D8-A81C7A8DC521}" presName="sp" presStyleCnt="0"/>
      <dgm:spPr/>
    </dgm:pt>
    <dgm:pt modelId="{B890DC3E-7B17-42F2-A0E5-21783843FEC6}" type="pres">
      <dgm:prSet presAssocID="{AC294B1A-C909-456E-977A-E8CEBAE7B1EB}" presName="linNode" presStyleCnt="0"/>
      <dgm:spPr/>
    </dgm:pt>
    <dgm:pt modelId="{BCAE7DAB-B442-433A-8B10-C6510202C025}" type="pres">
      <dgm:prSet presAssocID="{AC294B1A-C909-456E-977A-E8CEBAE7B1EB}" presName="parentText" presStyleLbl="node1" presStyleIdx="3" presStyleCnt="6" custScaleX="80052" custLinFactNeighborX="-6245" custLinFactNeighborY="-172">
        <dgm:presLayoutVars>
          <dgm:chMax val="1"/>
          <dgm:bulletEnabled val="1"/>
        </dgm:presLayoutVars>
      </dgm:prSet>
      <dgm:spPr/>
    </dgm:pt>
    <dgm:pt modelId="{8A5464CB-EF9A-4457-8B7E-C2E6A5B3B6CA}" type="pres">
      <dgm:prSet presAssocID="{AC294B1A-C909-456E-977A-E8CEBAE7B1EB}" presName="descendantText" presStyleLbl="alignAccFollowNode1" presStyleIdx="3" presStyleCnt="6" custScaleX="112563">
        <dgm:presLayoutVars>
          <dgm:bulletEnabled val="1"/>
        </dgm:presLayoutVars>
      </dgm:prSet>
      <dgm:spPr/>
    </dgm:pt>
    <dgm:pt modelId="{58CA08FC-6BCF-4F5A-80D2-C162A72B4195}" type="pres">
      <dgm:prSet presAssocID="{38765642-5AEC-41B7-98F2-F8A31B1E0EF9}" presName="sp" presStyleCnt="0"/>
      <dgm:spPr/>
    </dgm:pt>
    <dgm:pt modelId="{9D8EA9AB-1D36-46F8-8FAD-1A9E47540D77}" type="pres">
      <dgm:prSet presAssocID="{FE81DF34-D32C-404E-B7FC-8736B4E0839E}" presName="linNode" presStyleCnt="0"/>
      <dgm:spPr/>
    </dgm:pt>
    <dgm:pt modelId="{861A1A67-2ADE-4467-A16B-19EB4584897D}" type="pres">
      <dgm:prSet presAssocID="{FE81DF34-D32C-404E-B7FC-8736B4E0839E}" presName="parentText" presStyleLbl="node1" presStyleIdx="4" presStyleCnt="6" custScaleX="80052" custLinFactNeighborX="-6245" custLinFactNeighborY="-172">
        <dgm:presLayoutVars>
          <dgm:chMax val="1"/>
          <dgm:bulletEnabled val="1"/>
        </dgm:presLayoutVars>
      </dgm:prSet>
      <dgm:spPr/>
    </dgm:pt>
    <dgm:pt modelId="{3A280340-56A0-4986-81F9-9D332CAE7228}" type="pres">
      <dgm:prSet presAssocID="{FE81DF34-D32C-404E-B7FC-8736B4E0839E}" presName="descendantText" presStyleLbl="alignAccFollowNode1" presStyleIdx="4" presStyleCnt="6" custScaleX="112563">
        <dgm:presLayoutVars>
          <dgm:bulletEnabled val="1"/>
        </dgm:presLayoutVars>
      </dgm:prSet>
      <dgm:spPr/>
    </dgm:pt>
    <dgm:pt modelId="{FD4B7A4E-7E07-40C6-BE58-9E065EF04B11}" type="pres">
      <dgm:prSet presAssocID="{561C1374-7E38-4BC8-9DFB-5AA90B73811C}" presName="sp" presStyleCnt="0"/>
      <dgm:spPr/>
    </dgm:pt>
    <dgm:pt modelId="{16B94756-3E01-4E16-8902-354AE5A01974}" type="pres">
      <dgm:prSet presAssocID="{D619FD76-08F8-4CE5-A5A1-6F2E2F8D68E4}" presName="linNode" presStyleCnt="0"/>
      <dgm:spPr/>
    </dgm:pt>
    <dgm:pt modelId="{EB050D2F-820A-481F-8D1D-168736A0C701}" type="pres">
      <dgm:prSet presAssocID="{D619FD76-08F8-4CE5-A5A1-6F2E2F8D68E4}" presName="parentText" presStyleLbl="node1" presStyleIdx="5" presStyleCnt="6" custScaleX="108741" custLinFactNeighborX="-6245" custLinFactNeighborY="-172">
        <dgm:presLayoutVars>
          <dgm:chMax val="1"/>
          <dgm:bulletEnabled val="1"/>
        </dgm:presLayoutVars>
      </dgm:prSet>
      <dgm:spPr/>
    </dgm:pt>
    <dgm:pt modelId="{EBF7A787-2B71-4999-A8D3-DD9AD42825B0}" type="pres">
      <dgm:prSet presAssocID="{D619FD76-08F8-4CE5-A5A1-6F2E2F8D68E4}" presName="descendantText" presStyleLbl="alignAccFollowNode1" presStyleIdx="5" presStyleCnt="6" custScaleX="154001" custLinFactNeighborX="6885" custLinFactNeighborY="-2907">
        <dgm:presLayoutVars>
          <dgm:bulletEnabled val="1"/>
        </dgm:presLayoutVars>
      </dgm:prSet>
      <dgm:spPr/>
    </dgm:pt>
  </dgm:ptLst>
  <dgm:cxnLst>
    <dgm:cxn modelId="{A1C6AA07-62CB-4097-87FD-A83450C33919}" type="presOf" srcId="{2B38F5F6-C44D-46C0-B351-A902E3CCA3F9}" destId="{B2B68B2A-5EEF-46DA-8373-2F61EECA2613}" srcOrd="0" destOrd="0" presId="urn:microsoft.com/office/officeart/2005/8/layout/vList5"/>
    <dgm:cxn modelId="{640F900C-C052-4CD5-9F41-C4081F306083}" srcId="{FE81DF34-D32C-404E-B7FC-8736B4E0839E}" destId="{2D9D6701-805E-4820-8100-8AF26EB21B67}" srcOrd="0" destOrd="0" parTransId="{D5913C94-065E-4062-BFBC-DA68703AF248}" sibTransId="{BE32625C-3CC7-4015-8CCB-3676E1CA011B}"/>
    <dgm:cxn modelId="{A8EB6B15-8DB6-4AA6-BDB8-757949EF681C}" type="presOf" srcId="{FE81DF34-D32C-404E-B7FC-8736B4E0839E}" destId="{861A1A67-2ADE-4467-A16B-19EB4584897D}" srcOrd="0" destOrd="0" presId="urn:microsoft.com/office/officeart/2005/8/layout/vList5"/>
    <dgm:cxn modelId="{A5FFA61A-E8BC-4EC9-86C1-F4E393BD335E}" srcId="{13180CA6-9A80-4D7A-85DA-A31BD6EC8B13}" destId="{D619FD76-08F8-4CE5-A5A1-6F2E2F8D68E4}" srcOrd="5" destOrd="0" parTransId="{3383B6B3-74A6-4189-AE81-B6D4DB61F652}" sibTransId="{7226DD97-DFDF-407A-8B0E-1B2A526D039F}"/>
    <dgm:cxn modelId="{109F4439-FEC8-4854-8C00-527AA7B18560}" type="presOf" srcId="{4D704AED-6AB5-427F-94EE-C9DA1CCE2E27}" destId="{939887A9-DDAD-4EC2-AD4D-20F58E4F3A19}" srcOrd="0" destOrd="0" presId="urn:microsoft.com/office/officeart/2005/8/layout/vList5"/>
    <dgm:cxn modelId="{858AC15C-BFB1-4E69-BC68-F8528B4A5AF5}" srcId="{13180CA6-9A80-4D7A-85DA-A31BD6EC8B13}" destId="{FE81DF34-D32C-404E-B7FC-8736B4E0839E}" srcOrd="4" destOrd="0" parTransId="{A0C368FE-904B-489D-BB71-E569973D23EF}" sibTransId="{561C1374-7E38-4BC8-9DFB-5AA90B73811C}"/>
    <dgm:cxn modelId="{7DBDF75F-3495-4CE8-87B9-FCC8B8EC9BF7}" type="presOf" srcId="{AC294B1A-C909-456E-977A-E8CEBAE7B1EB}" destId="{BCAE7DAB-B442-433A-8B10-C6510202C025}" srcOrd="0" destOrd="0" presId="urn:microsoft.com/office/officeart/2005/8/layout/vList5"/>
    <dgm:cxn modelId="{BA058961-F423-4705-B529-E2EF1A7398EB}" type="presOf" srcId="{1FE986E8-F363-4882-8FD7-7E6B20131AEB}" destId="{85E24671-84E0-451E-8F44-A0CD8648340D}" srcOrd="0" destOrd="0" presId="urn:microsoft.com/office/officeart/2005/8/layout/vList5"/>
    <dgm:cxn modelId="{65047A6A-CC5D-49C8-B7FC-75DD600A4330}" srcId="{AC294B1A-C909-456E-977A-E8CEBAE7B1EB}" destId="{BC4C3C4B-2DA6-42A4-AA36-BC76D4DD957C}" srcOrd="0" destOrd="0" parTransId="{46F9E3F9-0CC2-43D2-B2E9-67E358F56BB7}" sibTransId="{22437880-078F-413F-B39C-F925EE0ADF51}"/>
    <dgm:cxn modelId="{F285FA70-A164-4CA4-96FA-F8A1A501923D}" srcId="{D619FD76-08F8-4CE5-A5A1-6F2E2F8D68E4}" destId="{E8CBB88C-B36A-4555-982F-3396DD22CC4E}" srcOrd="0" destOrd="0" parTransId="{B6FDCBB9-6B4E-484C-8E9B-7B2C4A34A420}" sibTransId="{F41ACD43-47F8-4444-975C-73E7D7F5971D}"/>
    <dgm:cxn modelId="{ED504187-DF5E-4F96-BCCF-94D4475CA0A9}" type="presOf" srcId="{BC4C3C4B-2DA6-42A4-AA36-BC76D4DD957C}" destId="{8A5464CB-EF9A-4457-8B7E-C2E6A5B3B6CA}" srcOrd="0" destOrd="0" presId="urn:microsoft.com/office/officeart/2005/8/layout/vList5"/>
    <dgm:cxn modelId="{6C6A8698-878D-4AC4-83AF-851205D9A233}" srcId="{13180CA6-9A80-4D7A-85DA-A31BD6EC8B13}" destId="{2B38F5F6-C44D-46C0-B351-A902E3CCA3F9}" srcOrd="0" destOrd="0" parTransId="{28EC3C55-912E-44B0-B976-D04EDF0C717D}" sibTransId="{6BD4ACDD-62A5-4EA5-8288-0109EF9B1B13}"/>
    <dgm:cxn modelId="{EE2B69A0-1CDF-486B-AC06-5A7BCA544149}" type="presOf" srcId="{E49EBBB9-668B-4357-9A32-A8426FFEA957}" destId="{A6A33199-C69A-44B2-9FEC-913EC049AA9D}" srcOrd="0" destOrd="0" presId="urn:microsoft.com/office/officeart/2005/8/layout/vList5"/>
    <dgm:cxn modelId="{B18C2DAD-2156-4099-BD06-58347F0534AE}" type="presOf" srcId="{2D9D6701-805E-4820-8100-8AF26EB21B67}" destId="{3A280340-56A0-4986-81F9-9D332CAE7228}" srcOrd="0" destOrd="0" presId="urn:microsoft.com/office/officeart/2005/8/layout/vList5"/>
    <dgm:cxn modelId="{6FA4D0AE-6126-4D54-BF9A-04C3F7015D3C}" type="presOf" srcId="{D619FD76-08F8-4CE5-A5A1-6F2E2F8D68E4}" destId="{EB050D2F-820A-481F-8D1D-168736A0C701}" srcOrd="0" destOrd="0" presId="urn:microsoft.com/office/officeart/2005/8/layout/vList5"/>
    <dgm:cxn modelId="{42C78CAF-6679-4DAB-8598-5FFC99DB0ECF}" srcId="{E49EBBB9-668B-4357-9A32-A8426FFEA957}" destId="{54972412-DB14-4E79-80DC-80A462530CD4}" srcOrd="0" destOrd="0" parTransId="{0BE697A2-CB62-4EE9-A34F-C80343503581}" sibTransId="{938D3997-1C47-4342-9DF0-4C931E31E2E6}"/>
    <dgm:cxn modelId="{5A6FD6BB-1830-43AC-8B91-727493EA78AC}" type="presOf" srcId="{E8CBB88C-B36A-4555-982F-3396DD22CC4E}" destId="{EBF7A787-2B71-4999-A8D3-DD9AD42825B0}" srcOrd="0" destOrd="0" presId="urn:microsoft.com/office/officeart/2005/8/layout/vList5"/>
    <dgm:cxn modelId="{1B2071BD-7DFE-4E2A-9F05-D291E671C17C}" srcId="{13180CA6-9A80-4D7A-85DA-A31BD6EC8B13}" destId="{3A190170-AFA9-4EE1-A9C9-9EA843B9637D}" srcOrd="1" destOrd="0" parTransId="{E429805C-6433-45C1-8716-3DE5F813958A}" sibTransId="{25D62B31-E87C-49FF-AC05-1F9B56F21C06}"/>
    <dgm:cxn modelId="{980E17BE-BB90-43BA-A6EA-885D8473858A}" srcId="{2B38F5F6-C44D-46C0-B351-A902E3CCA3F9}" destId="{1FE986E8-F363-4882-8FD7-7E6B20131AEB}" srcOrd="0" destOrd="0" parTransId="{EB1C99BE-79F0-4D3C-A4E9-FD1B63F3F2D6}" sibTransId="{34AAADF2-9182-4C0C-89B5-E69CAA34FC81}"/>
    <dgm:cxn modelId="{085120BE-3EB1-473B-8F34-C49EBD24F8FC}" type="presOf" srcId="{54972412-DB14-4E79-80DC-80A462530CD4}" destId="{EB81E3D5-1A57-4C4D-95CF-D15B1617A1B2}" srcOrd="0" destOrd="0" presId="urn:microsoft.com/office/officeart/2005/8/layout/vList5"/>
    <dgm:cxn modelId="{17B163C3-C5AC-41F5-801C-C830985E383A}" type="presOf" srcId="{13180CA6-9A80-4D7A-85DA-A31BD6EC8B13}" destId="{057E19E9-AA61-4859-A18F-596A501D4973}" srcOrd="0" destOrd="0" presId="urn:microsoft.com/office/officeart/2005/8/layout/vList5"/>
    <dgm:cxn modelId="{7FF412C9-1833-4F02-90D9-4853C63A7F38}" srcId="{13180CA6-9A80-4D7A-85DA-A31BD6EC8B13}" destId="{AC294B1A-C909-456E-977A-E8CEBAE7B1EB}" srcOrd="3" destOrd="0" parTransId="{E2585CA4-A091-413F-A607-BCC250BD9D7A}" sibTransId="{38765642-5AEC-41B7-98F2-F8A31B1E0EF9}"/>
    <dgm:cxn modelId="{AFBEE4CE-80F9-46EB-9C7B-6AA4D4ED290B}" type="presOf" srcId="{3A190170-AFA9-4EE1-A9C9-9EA843B9637D}" destId="{61D8534F-92B3-4B2D-B1D6-F1F7FFF6C845}" srcOrd="0" destOrd="0" presId="urn:microsoft.com/office/officeart/2005/8/layout/vList5"/>
    <dgm:cxn modelId="{B0EC2FE3-5B6A-42B0-A805-E0CD22A1759E}" srcId="{3A190170-AFA9-4EE1-A9C9-9EA843B9637D}" destId="{4D704AED-6AB5-427F-94EE-C9DA1CCE2E27}" srcOrd="0" destOrd="0" parTransId="{BB41291E-474D-4E8F-9AA5-298AC924DEE3}" sibTransId="{61184024-2C75-4E80-BD2D-729379807DA9}"/>
    <dgm:cxn modelId="{15A0F6FC-57E2-4ABE-AC18-3C6F474E24C5}" srcId="{13180CA6-9A80-4D7A-85DA-A31BD6EC8B13}" destId="{E49EBBB9-668B-4357-9A32-A8426FFEA957}" srcOrd="2" destOrd="0" parTransId="{49931931-38B3-4A6E-B711-26F07B39BCF9}" sibTransId="{CFE4618E-AF88-4DA8-A7D8-A81C7A8DC521}"/>
    <dgm:cxn modelId="{316B4372-8A89-4F98-91A8-4A4A1E59C7A7}" type="presParOf" srcId="{057E19E9-AA61-4859-A18F-596A501D4973}" destId="{599DCE1C-DF12-4185-A194-A04953D5FE8D}" srcOrd="0" destOrd="0" presId="urn:microsoft.com/office/officeart/2005/8/layout/vList5"/>
    <dgm:cxn modelId="{73F9BE5A-5CF3-4B73-8ACF-D22147CB6FE6}" type="presParOf" srcId="{599DCE1C-DF12-4185-A194-A04953D5FE8D}" destId="{B2B68B2A-5EEF-46DA-8373-2F61EECA2613}" srcOrd="0" destOrd="0" presId="urn:microsoft.com/office/officeart/2005/8/layout/vList5"/>
    <dgm:cxn modelId="{DC804F6D-963B-4C24-89A6-98F133C816E9}" type="presParOf" srcId="{599DCE1C-DF12-4185-A194-A04953D5FE8D}" destId="{85E24671-84E0-451E-8F44-A0CD8648340D}" srcOrd="1" destOrd="0" presId="urn:microsoft.com/office/officeart/2005/8/layout/vList5"/>
    <dgm:cxn modelId="{755A76CA-FB57-456D-BBD9-F5E5474BAF84}" type="presParOf" srcId="{057E19E9-AA61-4859-A18F-596A501D4973}" destId="{6DAA71D2-EA6B-4C4A-87A1-56C1E87293BC}" srcOrd="1" destOrd="0" presId="urn:microsoft.com/office/officeart/2005/8/layout/vList5"/>
    <dgm:cxn modelId="{016F1D92-A820-4AE5-AF06-937C4B6E587C}" type="presParOf" srcId="{057E19E9-AA61-4859-A18F-596A501D4973}" destId="{B8B36385-A110-4CCA-89A1-C730563F273F}" srcOrd="2" destOrd="0" presId="urn:microsoft.com/office/officeart/2005/8/layout/vList5"/>
    <dgm:cxn modelId="{7A5DFE50-84B0-4CD8-8416-CD7C2B466B46}" type="presParOf" srcId="{B8B36385-A110-4CCA-89A1-C730563F273F}" destId="{61D8534F-92B3-4B2D-B1D6-F1F7FFF6C845}" srcOrd="0" destOrd="0" presId="urn:microsoft.com/office/officeart/2005/8/layout/vList5"/>
    <dgm:cxn modelId="{67D08616-E54B-4D05-A410-A4100B5D9DD7}" type="presParOf" srcId="{B8B36385-A110-4CCA-89A1-C730563F273F}" destId="{939887A9-DDAD-4EC2-AD4D-20F58E4F3A19}" srcOrd="1" destOrd="0" presId="urn:microsoft.com/office/officeart/2005/8/layout/vList5"/>
    <dgm:cxn modelId="{D6CB0CD1-0CBA-4682-84B9-FD8A9006CA9A}" type="presParOf" srcId="{057E19E9-AA61-4859-A18F-596A501D4973}" destId="{A83C855E-B39F-403F-9322-203BD29EEF2E}" srcOrd="3" destOrd="0" presId="urn:microsoft.com/office/officeart/2005/8/layout/vList5"/>
    <dgm:cxn modelId="{55FA884A-6454-4BC6-93E2-641405912E40}" type="presParOf" srcId="{057E19E9-AA61-4859-A18F-596A501D4973}" destId="{7F7BA459-E3DA-41C8-B749-88BEC7D0A472}" srcOrd="4" destOrd="0" presId="urn:microsoft.com/office/officeart/2005/8/layout/vList5"/>
    <dgm:cxn modelId="{BC55BA4C-8859-45E7-91E6-ACCED72AAEA4}" type="presParOf" srcId="{7F7BA459-E3DA-41C8-B749-88BEC7D0A472}" destId="{A6A33199-C69A-44B2-9FEC-913EC049AA9D}" srcOrd="0" destOrd="0" presId="urn:microsoft.com/office/officeart/2005/8/layout/vList5"/>
    <dgm:cxn modelId="{638A7EA2-EEA1-458D-81A9-EF53B1E3BFA4}" type="presParOf" srcId="{7F7BA459-E3DA-41C8-B749-88BEC7D0A472}" destId="{EB81E3D5-1A57-4C4D-95CF-D15B1617A1B2}" srcOrd="1" destOrd="0" presId="urn:microsoft.com/office/officeart/2005/8/layout/vList5"/>
    <dgm:cxn modelId="{69F5120E-EE6B-4F4F-BD34-432D50CB8F7B}" type="presParOf" srcId="{057E19E9-AA61-4859-A18F-596A501D4973}" destId="{D6E31640-F91C-44AB-924D-76954FF30821}" srcOrd="5" destOrd="0" presId="urn:microsoft.com/office/officeart/2005/8/layout/vList5"/>
    <dgm:cxn modelId="{DD2A4291-08E1-4444-A8A1-C4D91DC49D63}" type="presParOf" srcId="{057E19E9-AA61-4859-A18F-596A501D4973}" destId="{B890DC3E-7B17-42F2-A0E5-21783843FEC6}" srcOrd="6" destOrd="0" presId="urn:microsoft.com/office/officeart/2005/8/layout/vList5"/>
    <dgm:cxn modelId="{EF6E6EDE-4A61-41D3-B6A4-92A047B56228}" type="presParOf" srcId="{B890DC3E-7B17-42F2-A0E5-21783843FEC6}" destId="{BCAE7DAB-B442-433A-8B10-C6510202C025}" srcOrd="0" destOrd="0" presId="urn:microsoft.com/office/officeart/2005/8/layout/vList5"/>
    <dgm:cxn modelId="{F665C1DF-068F-4C5F-9ACE-5E877E2D15CE}" type="presParOf" srcId="{B890DC3E-7B17-42F2-A0E5-21783843FEC6}" destId="{8A5464CB-EF9A-4457-8B7E-C2E6A5B3B6CA}" srcOrd="1" destOrd="0" presId="urn:microsoft.com/office/officeart/2005/8/layout/vList5"/>
    <dgm:cxn modelId="{99BD32B4-677B-4D46-A35D-DAE51C459994}" type="presParOf" srcId="{057E19E9-AA61-4859-A18F-596A501D4973}" destId="{58CA08FC-6BCF-4F5A-80D2-C162A72B4195}" srcOrd="7" destOrd="0" presId="urn:microsoft.com/office/officeart/2005/8/layout/vList5"/>
    <dgm:cxn modelId="{A15FBA97-1789-4A89-9CC2-0F5141D4D715}" type="presParOf" srcId="{057E19E9-AA61-4859-A18F-596A501D4973}" destId="{9D8EA9AB-1D36-46F8-8FAD-1A9E47540D77}" srcOrd="8" destOrd="0" presId="urn:microsoft.com/office/officeart/2005/8/layout/vList5"/>
    <dgm:cxn modelId="{515AB22D-0C97-477A-985C-CE4CEB915F87}" type="presParOf" srcId="{9D8EA9AB-1D36-46F8-8FAD-1A9E47540D77}" destId="{861A1A67-2ADE-4467-A16B-19EB4584897D}" srcOrd="0" destOrd="0" presId="urn:microsoft.com/office/officeart/2005/8/layout/vList5"/>
    <dgm:cxn modelId="{856B5CBA-ECFA-4D0D-8C77-11DE7547654D}" type="presParOf" srcId="{9D8EA9AB-1D36-46F8-8FAD-1A9E47540D77}" destId="{3A280340-56A0-4986-81F9-9D332CAE7228}" srcOrd="1" destOrd="0" presId="urn:microsoft.com/office/officeart/2005/8/layout/vList5"/>
    <dgm:cxn modelId="{CFA0D5AE-635C-491F-8931-A919A05A56C5}" type="presParOf" srcId="{057E19E9-AA61-4859-A18F-596A501D4973}" destId="{FD4B7A4E-7E07-40C6-BE58-9E065EF04B11}" srcOrd="9" destOrd="0" presId="urn:microsoft.com/office/officeart/2005/8/layout/vList5"/>
    <dgm:cxn modelId="{97CC553F-3D03-4803-8797-984D6B750D40}" type="presParOf" srcId="{057E19E9-AA61-4859-A18F-596A501D4973}" destId="{16B94756-3E01-4E16-8902-354AE5A01974}" srcOrd="10" destOrd="0" presId="urn:microsoft.com/office/officeart/2005/8/layout/vList5"/>
    <dgm:cxn modelId="{D3606440-5098-4AC6-8DDC-9B35AB22A9B3}" type="presParOf" srcId="{16B94756-3E01-4E16-8902-354AE5A01974}" destId="{EB050D2F-820A-481F-8D1D-168736A0C701}" srcOrd="0" destOrd="0" presId="urn:microsoft.com/office/officeart/2005/8/layout/vList5"/>
    <dgm:cxn modelId="{77A36913-1A59-4369-9682-7BE2DA404750}" type="presParOf" srcId="{16B94756-3E01-4E16-8902-354AE5A01974}" destId="{EBF7A787-2B71-4999-A8D3-DD9AD42825B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A37BB-19B8-4A12-BA81-D95AFD42E77F}">
      <dsp:nvSpPr>
        <dsp:cNvPr id="0" name=""/>
        <dsp:cNvSpPr/>
      </dsp:nvSpPr>
      <dsp:spPr>
        <a:xfrm>
          <a:off x="3499666" y="0"/>
          <a:ext cx="2333110" cy="1511326"/>
        </a:xfrm>
        <a:prstGeom prst="trapezoid">
          <a:avLst>
            <a:gd name="adj" fmla="val 77188"/>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GB" sz="3600" b="1" kern="1200" dirty="0">
              <a:solidFill>
                <a:schemeClr val="bg1"/>
              </a:solidFill>
            </a:rPr>
            <a:t>4</a:t>
          </a:r>
        </a:p>
      </dsp:txBody>
      <dsp:txXfrm>
        <a:off x="3499666" y="0"/>
        <a:ext cx="2333110" cy="1511326"/>
      </dsp:txXfrm>
    </dsp:sp>
    <dsp:sp modelId="{3CAED057-0A69-41A5-88E7-74F2F13B9865}">
      <dsp:nvSpPr>
        <dsp:cNvPr id="0" name=""/>
        <dsp:cNvSpPr/>
      </dsp:nvSpPr>
      <dsp:spPr>
        <a:xfrm>
          <a:off x="2333110" y="1511326"/>
          <a:ext cx="4666221" cy="1511326"/>
        </a:xfrm>
        <a:prstGeom prst="trapezoid">
          <a:avLst>
            <a:gd name="adj" fmla="val 77188"/>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GB" sz="3600" b="1" kern="1200" dirty="0">
              <a:solidFill>
                <a:schemeClr val="bg1"/>
              </a:solidFill>
            </a:rPr>
            <a:t>3</a:t>
          </a:r>
        </a:p>
      </dsp:txBody>
      <dsp:txXfrm>
        <a:off x="3149699" y="1511326"/>
        <a:ext cx="3033043" cy="1511326"/>
      </dsp:txXfrm>
    </dsp:sp>
    <dsp:sp modelId="{93A1283F-880C-4CB1-8A2E-6BFEC4981349}">
      <dsp:nvSpPr>
        <dsp:cNvPr id="0" name=""/>
        <dsp:cNvSpPr/>
      </dsp:nvSpPr>
      <dsp:spPr>
        <a:xfrm>
          <a:off x="1166555" y="3022652"/>
          <a:ext cx="6999332" cy="1511326"/>
        </a:xfrm>
        <a:prstGeom prst="trapezoid">
          <a:avLst>
            <a:gd name="adj" fmla="val 77188"/>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GB" sz="3600" b="1" kern="1200" dirty="0">
              <a:solidFill>
                <a:schemeClr val="bg1"/>
              </a:solidFill>
            </a:rPr>
            <a:t>2</a:t>
          </a:r>
        </a:p>
      </dsp:txBody>
      <dsp:txXfrm>
        <a:off x="2391438" y="3022652"/>
        <a:ext cx="4549565" cy="1511326"/>
      </dsp:txXfrm>
    </dsp:sp>
    <dsp:sp modelId="{F4CD6F7B-1177-42F8-AD54-FFA77984B549}">
      <dsp:nvSpPr>
        <dsp:cNvPr id="0" name=""/>
        <dsp:cNvSpPr/>
      </dsp:nvSpPr>
      <dsp:spPr>
        <a:xfrm>
          <a:off x="0" y="4533979"/>
          <a:ext cx="9332443" cy="1511326"/>
        </a:xfrm>
        <a:prstGeom prst="trapezoid">
          <a:avLst>
            <a:gd name="adj" fmla="val 77188"/>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GB" sz="3600" b="1" kern="1200" dirty="0">
              <a:solidFill>
                <a:schemeClr val="bg1"/>
              </a:solidFill>
            </a:rPr>
            <a:t>1</a:t>
          </a:r>
        </a:p>
      </dsp:txBody>
      <dsp:txXfrm>
        <a:off x="1633177" y="4533979"/>
        <a:ext cx="6066087" cy="15113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E24671-84E0-451E-8F44-A0CD8648340D}">
      <dsp:nvSpPr>
        <dsp:cNvPr id="0" name=""/>
        <dsp:cNvSpPr/>
      </dsp:nvSpPr>
      <dsp:spPr>
        <a:xfrm rot="5400000">
          <a:off x="8488889" y="-4425472"/>
          <a:ext cx="828136" cy="9889670"/>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GB" sz="1600" kern="1200" dirty="0">
              <a:latin typeface="Roboto" panose="02000000000000000000" pitchFamily="2" charset="0"/>
              <a:ea typeface="Roboto" panose="02000000000000000000" pitchFamily="2" charset="0"/>
            </a:rPr>
            <a:t>accelerated, accomplished, achieved, carried out, completed, improved, delivered, enhanced, negotiated, obtained, produced, secured, increased, implemented </a:t>
          </a:r>
        </a:p>
      </dsp:txBody>
      <dsp:txXfrm rot="-5400000">
        <a:off x="3958122" y="145721"/>
        <a:ext cx="9849244" cy="747284"/>
      </dsp:txXfrm>
    </dsp:sp>
    <dsp:sp modelId="{B2B68B2A-5EEF-46DA-8373-2F61EECA2613}">
      <dsp:nvSpPr>
        <dsp:cNvPr id="0" name=""/>
        <dsp:cNvSpPr/>
      </dsp:nvSpPr>
      <dsp:spPr>
        <a:xfrm>
          <a:off x="0" y="0"/>
          <a:ext cx="3956224" cy="10351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GB" sz="2400" b="1" kern="1200">
              <a:latin typeface="Roboto" panose="02000000000000000000" pitchFamily="2" charset="0"/>
              <a:ea typeface="Roboto" panose="02000000000000000000" pitchFamily="2" charset="0"/>
            </a:rPr>
            <a:t>Achievement</a:t>
          </a:r>
          <a:endParaRPr lang="en-GB" sz="2400" kern="1200">
            <a:latin typeface="Roboto" panose="02000000000000000000" pitchFamily="2" charset="0"/>
            <a:ea typeface="Roboto" panose="02000000000000000000" pitchFamily="2" charset="0"/>
          </a:endParaRPr>
        </a:p>
      </dsp:txBody>
      <dsp:txXfrm>
        <a:off x="50533" y="50533"/>
        <a:ext cx="3855158" cy="934104"/>
      </dsp:txXfrm>
    </dsp:sp>
    <dsp:sp modelId="{939887A9-DDAD-4EC2-AD4D-20F58E4F3A19}">
      <dsp:nvSpPr>
        <dsp:cNvPr id="0" name=""/>
        <dsp:cNvSpPr/>
      </dsp:nvSpPr>
      <dsp:spPr>
        <a:xfrm rot="5400000">
          <a:off x="8488889" y="-3338543"/>
          <a:ext cx="828136" cy="9889670"/>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GB" sz="1600" kern="1200">
              <a:latin typeface="Roboto" panose="02000000000000000000" pitchFamily="2" charset="0"/>
              <a:ea typeface="Roboto" panose="02000000000000000000" pitchFamily="2" charset="0"/>
            </a:rPr>
            <a:t>advised, participated, chaired, wrote, instructed, demonstrated, edited, presented, discussed, promoted, persuaded, recommended, authored, drafted, reviewed </a:t>
          </a:r>
        </a:p>
      </dsp:txBody>
      <dsp:txXfrm rot="-5400000">
        <a:off x="3958122" y="1232650"/>
        <a:ext cx="9849244" cy="747284"/>
      </dsp:txXfrm>
    </dsp:sp>
    <dsp:sp modelId="{61D8534F-92B3-4B2D-B1D6-F1F7FFF6C845}">
      <dsp:nvSpPr>
        <dsp:cNvPr id="0" name=""/>
        <dsp:cNvSpPr/>
      </dsp:nvSpPr>
      <dsp:spPr>
        <a:xfrm>
          <a:off x="0" y="1086926"/>
          <a:ext cx="3956224" cy="10351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45720" rIns="72000" bIns="45720" numCol="1" spcCol="1270" anchor="ctr" anchorCtr="0">
          <a:noAutofit/>
        </a:bodyPr>
        <a:lstStyle/>
        <a:p>
          <a:pPr marL="0" lvl="0" indent="0" algn="ctr" defTabSz="1066800" rtl="0">
            <a:lnSpc>
              <a:spcPct val="90000"/>
            </a:lnSpc>
            <a:spcBef>
              <a:spcPct val="0"/>
            </a:spcBef>
            <a:spcAft>
              <a:spcPct val="35000"/>
            </a:spcAft>
            <a:buNone/>
          </a:pPr>
          <a:r>
            <a:rPr lang="en-GB" sz="2400" b="1" kern="1200">
              <a:latin typeface="Roboto" panose="02000000000000000000" pitchFamily="2" charset="0"/>
              <a:ea typeface="Roboto" panose="02000000000000000000" pitchFamily="2" charset="0"/>
            </a:rPr>
            <a:t>Communication</a:t>
          </a:r>
          <a:endParaRPr lang="en-GB" sz="2400" kern="1200">
            <a:latin typeface="Roboto" panose="02000000000000000000" pitchFamily="2" charset="0"/>
            <a:ea typeface="Roboto" panose="02000000000000000000" pitchFamily="2" charset="0"/>
          </a:endParaRPr>
        </a:p>
      </dsp:txBody>
      <dsp:txXfrm>
        <a:off x="50533" y="1137459"/>
        <a:ext cx="3855158" cy="934104"/>
      </dsp:txXfrm>
    </dsp:sp>
    <dsp:sp modelId="{EB81E3D5-1A57-4C4D-95CF-D15B1617A1B2}">
      <dsp:nvSpPr>
        <dsp:cNvPr id="0" name=""/>
        <dsp:cNvSpPr/>
      </dsp:nvSpPr>
      <dsp:spPr>
        <a:xfrm rot="5400000">
          <a:off x="8488889" y="-2251613"/>
          <a:ext cx="828136" cy="9889670"/>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GB" sz="1600" kern="1200" dirty="0">
              <a:latin typeface="Roboto" panose="02000000000000000000" pitchFamily="2" charset="0"/>
              <a:ea typeface="Roboto" panose="02000000000000000000" pitchFamily="2" charset="0"/>
            </a:rPr>
            <a:t>created, conducted, developed, formulated, designed, established, introduced, devised, started, set up, launched, initiated, enabled, performed, managed, restricted, executed, planned, expanded, devised, benchmarked, led, executed, brainstormed, generated </a:t>
          </a:r>
        </a:p>
      </dsp:txBody>
      <dsp:txXfrm rot="-5400000">
        <a:off x="3958122" y="2319580"/>
        <a:ext cx="9849244" cy="747284"/>
      </dsp:txXfrm>
    </dsp:sp>
    <dsp:sp modelId="{A6A33199-C69A-44B2-9FEC-913EC049AA9D}">
      <dsp:nvSpPr>
        <dsp:cNvPr id="0" name=""/>
        <dsp:cNvSpPr/>
      </dsp:nvSpPr>
      <dsp:spPr>
        <a:xfrm>
          <a:off x="0" y="2173855"/>
          <a:ext cx="3956224" cy="10351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GB" sz="2400" b="1" kern="1200">
              <a:latin typeface="Roboto" panose="02000000000000000000" pitchFamily="2" charset="0"/>
              <a:ea typeface="Roboto" panose="02000000000000000000" pitchFamily="2" charset="0"/>
            </a:rPr>
            <a:t>Taking initiative</a:t>
          </a:r>
          <a:endParaRPr lang="en-GB" sz="2400" kern="1200">
            <a:latin typeface="Roboto" panose="02000000000000000000" pitchFamily="2" charset="0"/>
            <a:ea typeface="Roboto" panose="02000000000000000000" pitchFamily="2" charset="0"/>
          </a:endParaRPr>
        </a:p>
      </dsp:txBody>
      <dsp:txXfrm>
        <a:off x="50533" y="2224388"/>
        <a:ext cx="3855158" cy="934104"/>
      </dsp:txXfrm>
    </dsp:sp>
    <dsp:sp modelId="{8A5464CB-EF9A-4457-8B7E-C2E6A5B3B6CA}">
      <dsp:nvSpPr>
        <dsp:cNvPr id="0" name=""/>
        <dsp:cNvSpPr/>
      </dsp:nvSpPr>
      <dsp:spPr>
        <a:xfrm rot="5400000">
          <a:off x="8488889" y="-1164684"/>
          <a:ext cx="828136" cy="9889670"/>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GB" sz="1600" kern="1200">
              <a:latin typeface="Roboto" panose="02000000000000000000" pitchFamily="2" charset="0"/>
              <a:ea typeface="Roboto" panose="02000000000000000000" pitchFamily="2" charset="0"/>
            </a:rPr>
            <a:t>classified, differentiated, investigated, determined, experimented, equated, searched, developed, surveyed, examined, indexed, compiled, catalogued, analysed</a:t>
          </a:r>
        </a:p>
      </dsp:txBody>
      <dsp:txXfrm rot="-5400000">
        <a:off x="3958122" y="3406509"/>
        <a:ext cx="9849244" cy="747284"/>
      </dsp:txXfrm>
    </dsp:sp>
    <dsp:sp modelId="{BCAE7DAB-B442-433A-8B10-C6510202C025}">
      <dsp:nvSpPr>
        <dsp:cNvPr id="0" name=""/>
        <dsp:cNvSpPr/>
      </dsp:nvSpPr>
      <dsp:spPr>
        <a:xfrm>
          <a:off x="0" y="3260784"/>
          <a:ext cx="3956224" cy="10351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GB" sz="2400" b="1" kern="1200">
              <a:latin typeface="Roboto" panose="02000000000000000000" pitchFamily="2" charset="0"/>
              <a:ea typeface="Roboto" panose="02000000000000000000" pitchFamily="2" charset="0"/>
            </a:rPr>
            <a:t>Research</a:t>
          </a:r>
          <a:endParaRPr lang="en-GB" sz="2400" kern="1200">
            <a:latin typeface="Roboto" panose="02000000000000000000" pitchFamily="2" charset="0"/>
            <a:ea typeface="Roboto" panose="02000000000000000000" pitchFamily="2" charset="0"/>
          </a:endParaRPr>
        </a:p>
      </dsp:txBody>
      <dsp:txXfrm>
        <a:off x="50533" y="3311317"/>
        <a:ext cx="3855158" cy="934104"/>
      </dsp:txXfrm>
    </dsp:sp>
    <dsp:sp modelId="{3A280340-56A0-4986-81F9-9D332CAE7228}">
      <dsp:nvSpPr>
        <dsp:cNvPr id="0" name=""/>
        <dsp:cNvSpPr/>
      </dsp:nvSpPr>
      <dsp:spPr>
        <a:xfrm rot="5400000">
          <a:off x="8488889" y="-77755"/>
          <a:ext cx="828136" cy="9889670"/>
        </a:xfrm>
        <a:prstGeom prst="round2Same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GB" sz="1600" kern="1200">
              <a:latin typeface="Roboto" panose="02000000000000000000" pitchFamily="2" charset="0"/>
              <a:ea typeface="Roboto" panose="02000000000000000000" pitchFamily="2" charset="0"/>
            </a:rPr>
            <a:t>distributed, reorganised, arranged, restructured, budgeted, verified, scheduled, computed, planned, produced </a:t>
          </a:r>
        </a:p>
      </dsp:txBody>
      <dsp:txXfrm rot="-5400000">
        <a:off x="3958122" y="4493438"/>
        <a:ext cx="9849244" cy="747284"/>
      </dsp:txXfrm>
    </dsp:sp>
    <dsp:sp modelId="{861A1A67-2ADE-4467-A16B-19EB4584897D}">
      <dsp:nvSpPr>
        <dsp:cNvPr id="0" name=""/>
        <dsp:cNvSpPr/>
      </dsp:nvSpPr>
      <dsp:spPr>
        <a:xfrm>
          <a:off x="0" y="4347713"/>
          <a:ext cx="3956224" cy="103517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GB" sz="2400" b="1" kern="1200">
              <a:latin typeface="Roboto" panose="02000000000000000000" pitchFamily="2" charset="0"/>
              <a:ea typeface="Roboto" panose="02000000000000000000" pitchFamily="2" charset="0"/>
            </a:rPr>
            <a:t>Organising &amp; planning</a:t>
          </a:r>
          <a:endParaRPr lang="en-GB" sz="2400" kern="1200">
            <a:latin typeface="Roboto" panose="02000000000000000000" pitchFamily="2" charset="0"/>
            <a:ea typeface="Roboto" panose="02000000000000000000" pitchFamily="2" charset="0"/>
          </a:endParaRPr>
        </a:p>
      </dsp:txBody>
      <dsp:txXfrm>
        <a:off x="50533" y="4398246"/>
        <a:ext cx="3855158" cy="934104"/>
      </dsp:txXfrm>
    </dsp:sp>
    <dsp:sp modelId="{EBF7A787-2B71-4999-A8D3-DD9AD42825B0}">
      <dsp:nvSpPr>
        <dsp:cNvPr id="0" name=""/>
        <dsp:cNvSpPr/>
      </dsp:nvSpPr>
      <dsp:spPr>
        <a:xfrm rot="5400000">
          <a:off x="8483374" y="977685"/>
          <a:ext cx="828136" cy="9904498"/>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GB" sz="1600" kern="1200">
              <a:latin typeface="Roboto" panose="02000000000000000000" pitchFamily="2" charset="0"/>
              <a:ea typeface="Roboto" panose="02000000000000000000" pitchFamily="2" charset="0"/>
            </a:rPr>
            <a:t>advised, collaborated, negotiated, consulted, evaluated, proposed, handled, discussed, mediated, facilitated, supervised, forged, led, facilitated, supported, mentored, corresponded, coached, formed</a:t>
          </a:r>
        </a:p>
      </dsp:txBody>
      <dsp:txXfrm rot="-5400000">
        <a:off x="3945193" y="5556292"/>
        <a:ext cx="9864072" cy="747284"/>
      </dsp:txXfrm>
    </dsp:sp>
    <dsp:sp modelId="{EB050D2F-820A-481F-8D1D-168736A0C701}">
      <dsp:nvSpPr>
        <dsp:cNvPr id="0" name=""/>
        <dsp:cNvSpPr/>
      </dsp:nvSpPr>
      <dsp:spPr>
        <a:xfrm>
          <a:off x="0" y="5434642"/>
          <a:ext cx="3933913" cy="10351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GB" sz="2400" b="1" kern="1200">
              <a:latin typeface="Roboto" panose="02000000000000000000" pitchFamily="2" charset="0"/>
              <a:ea typeface="Roboto" panose="02000000000000000000" pitchFamily="2" charset="0"/>
            </a:rPr>
            <a:t>Teamwork / Interpersonal</a:t>
          </a:r>
          <a:endParaRPr lang="en-GB" sz="2400" kern="1200">
            <a:latin typeface="Roboto" panose="02000000000000000000" pitchFamily="2" charset="0"/>
            <a:ea typeface="Roboto" panose="02000000000000000000" pitchFamily="2" charset="0"/>
          </a:endParaRPr>
        </a:p>
      </dsp:txBody>
      <dsp:txXfrm>
        <a:off x="50533" y="5485175"/>
        <a:ext cx="3832847" cy="934104"/>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03.10.2024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a:t>For webinars – on career skills</a:t>
            </a:r>
          </a:p>
        </p:txBody>
      </p:sp>
      <p:sp>
        <p:nvSpPr>
          <p:cNvPr id="4" name="Slide Number Placeholder 3"/>
          <p:cNvSpPr>
            <a:spLocks noGrp="1"/>
          </p:cNvSpPr>
          <p:nvPr>
            <p:ph type="sldNum" sz="quarter" idx="10"/>
          </p:nvPr>
        </p:nvSpPr>
        <p:spPr/>
        <p:txBody>
          <a:bodyPr/>
          <a:lstStyle/>
          <a:p>
            <a:fld id="{5F22C3BB-37F3-4923-953B-3B602DD76048}" type="slidenum">
              <a:rPr lang="en-GB" smtClean="0"/>
              <a:t>3</a:t>
            </a:fld>
            <a:endParaRPr lang="en-GB"/>
          </a:p>
        </p:txBody>
      </p:sp>
    </p:spTree>
    <p:extLst>
      <p:ext uri="{BB962C8B-B14F-4D97-AF65-F5344CB8AC3E}">
        <p14:creationId xmlns:p14="http://schemas.microsoft.com/office/powerpoint/2010/main" val="1742370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6910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03F89-1949-E64B-AC42-D3BE5974B6D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4707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03F89-1949-E64B-AC42-D3BE5974B6D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80075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Continued on next slide</a:t>
            </a:r>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1433010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Continued on next slide</a:t>
            </a:r>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2031407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Continued on next slide</a:t>
            </a:r>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2811282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Designed for incoming master’s students, particularly those who are unfamiliar with the UK’s job market and early recruitment cycles, STEP explores careers topics ranging from making the most of the master’s year to making job applications the best they can be. Hosted on Moodle, the course features short presentations, written content, videos, activities, and links to existing resources. STEP will be accessible to students once they’ve completed registration and have an LSE login.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3565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3AB1BEA-90F7-439B-9628-3AD20D99E49C}"/>
              </a:ext>
            </a:extLst>
          </p:cNvPr>
          <p:cNvSpPr/>
          <p:nvPr userDrawn="1"/>
        </p:nvSpPr>
        <p:spPr>
          <a:xfrm>
            <a:off x="12496800" y="0"/>
            <a:ext cx="5791201" cy="10287000"/>
          </a:xfrm>
          <a:prstGeom prst="rect">
            <a:avLst/>
          </a:prstGeom>
          <a:solidFill>
            <a:srgbClr val="55A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A group of people walking down a flight of stairs&#10;&#10;Description automatically generated with medium confidence">
            <a:extLst>
              <a:ext uri="{FF2B5EF4-FFF2-40B4-BE49-F238E27FC236}">
                <a16:creationId xmlns:a16="http://schemas.microsoft.com/office/drawing/2014/main" id="{B7FF4130-AAAD-49C3-BA15-BD94342C347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384929">
            <a:off x="9658870" y="1158956"/>
            <a:ext cx="7890546" cy="7890546"/>
          </a:xfrm>
          <a:prstGeom prst="rect">
            <a:avLst/>
          </a:prstGeom>
        </p:spPr>
      </p:pic>
      <p:sp>
        <p:nvSpPr>
          <p:cNvPr id="2" name="Title 1">
            <a:extLst>
              <a:ext uri="{FF2B5EF4-FFF2-40B4-BE49-F238E27FC236}">
                <a16:creationId xmlns:a16="http://schemas.microsoft.com/office/drawing/2014/main" id="{03DC8E57-C7D9-4F9E-942B-50931798E3A1}"/>
              </a:ext>
            </a:extLst>
          </p:cNvPr>
          <p:cNvSpPr>
            <a:spLocks noGrp="1"/>
          </p:cNvSpPr>
          <p:nvPr>
            <p:ph type="ctrTitle" hasCustomPrompt="1"/>
          </p:nvPr>
        </p:nvSpPr>
        <p:spPr>
          <a:xfrm>
            <a:off x="691509" y="3177259"/>
            <a:ext cx="8606493" cy="3932481"/>
          </a:xfrm>
          <a:prstGeom prst="rect">
            <a:avLst/>
          </a:prstGeom>
        </p:spPr>
        <p:txBody>
          <a:bodyPr anchor="b">
            <a:normAutofit/>
          </a:bodyPr>
          <a:lstStyle>
            <a:lvl1pPr marL="14400" algn="l">
              <a:lnSpc>
                <a:spcPct val="85000"/>
              </a:lnSpc>
              <a:defRPr sz="9900" b="1">
                <a:latin typeface="Roboto" panose="02000000000000000000" pitchFamily="2" charset="0"/>
                <a:ea typeface="Roboto" panose="02000000000000000000" pitchFamily="2" charset="0"/>
              </a:defRPr>
            </a:lvl1pPr>
          </a:lstStyle>
          <a:p>
            <a:r>
              <a:rPr lang="en-US"/>
              <a:t>Presentation title here, up to three lines</a:t>
            </a:r>
            <a:endParaRPr lang="en-GB"/>
          </a:p>
        </p:txBody>
      </p:sp>
      <p:sp>
        <p:nvSpPr>
          <p:cNvPr id="3" name="Subtitle 2">
            <a:extLst>
              <a:ext uri="{FF2B5EF4-FFF2-40B4-BE49-F238E27FC236}">
                <a16:creationId xmlns:a16="http://schemas.microsoft.com/office/drawing/2014/main" id="{CC6F8AD1-2A84-478B-9183-1AED7D5B0628}"/>
              </a:ext>
            </a:extLst>
          </p:cNvPr>
          <p:cNvSpPr>
            <a:spLocks noGrp="1"/>
          </p:cNvSpPr>
          <p:nvPr>
            <p:ph type="subTitle" idx="1" hasCustomPrompt="1"/>
          </p:nvPr>
        </p:nvSpPr>
        <p:spPr>
          <a:xfrm>
            <a:off x="691509" y="7477256"/>
            <a:ext cx="7740316" cy="1615159"/>
          </a:xfrm>
          <a:prstGeom prst="rect">
            <a:avLst/>
          </a:prstGeom>
        </p:spPr>
        <p:txBody>
          <a:bodyPr>
            <a:normAutofit/>
          </a:bodyPr>
          <a:lstStyle>
            <a:lvl1pPr marL="0" indent="0" algn="l">
              <a:lnSpc>
                <a:spcPct val="105000"/>
              </a:lnSpc>
              <a:buNone/>
              <a:defRPr sz="4950">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Subheading to go here, can go over two lines</a:t>
            </a:r>
            <a:endParaRPr lang="en-GB"/>
          </a:p>
        </p:txBody>
      </p:sp>
      <p:grpSp>
        <p:nvGrpSpPr>
          <p:cNvPr id="10" name="Group 9">
            <a:extLst>
              <a:ext uri="{FF2B5EF4-FFF2-40B4-BE49-F238E27FC236}">
                <a16:creationId xmlns:a16="http://schemas.microsoft.com/office/drawing/2014/main" id="{991FE2C1-4E40-45F8-BC30-D58FE5498C13}"/>
              </a:ext>
            </a:extLst>
          </p:cNvPr>
          <p:cNvGrpSpPr>
            <a:grpSpLocks noChangeAspect="1"/>
          </p:cNvGrpSpPr>
          <p:nvPr userDrawn="1"/>
        </p:nvGrpSpPr>
        <p:grpSpPr>
          <a:xfrm>
            <a:off x="13942401" y="0"/>
            <a:ext cx="4343147" cy="3383843"/>
            <a:chOff x="0" y="0"/>
            <a:chExt cx="5790863" cy="4511791"/>
          </a:xfrm>
          <a:solidFill>
            <a:srgbClr val="FFCD00"/>
          </a:solidFill>
        </p:grpSpPr>
        <p:sp>
          <p:nvSpPr>
            <p:cNvPr id="11" name="Freeform 10">
              <a:extLst>
                <a:ext uri="{FF2B5EF4-FFF2-40B4-BE49-F238E27FC236}">
                  <a16:creationId xmlns:a16="http://schemas.microsoft.com/office/drawing/2014/main" id="{DB78E2E0-17D8-4DA5-85AD-B24ED39B6D01}"/>
                </a:ext>
              </a:extLst>
            </p:cNvPr>
            <p:cNvSpPr/>
            <p:nvPr/>
          </p:nvSpPr>
          <p:spPr>
            <a:xfrm>
              <a:off x="0" y="0"/>
              <a:ext cx="5790311" cy="4511802"/>
            </a:xfrm>
            <a:custGeom>
              <a:avLst/>
              <a:gdLst/>
              <a:ahLst/>
              <a:cxnLst/>
              <a:rect l="l" t="t" r="r" b="b"/>
              <a:pathLst>
                <a:path w="5790311" h="4511802">
                  <a:moveTo>
                    <a:pt x="5790311" y="0"/>
                  </a:moveTo>
                  <a:lnTo>
                    <a:pt x="871855" y="0"/>
                  </a:lnTo>
                  <a:lnTo>
                    <a:pt x="0" y="2053971"/>
                  </a:lnTo>
                  <a:lnTo>
                    <a:pt x="5790311" y="4511802"/>
                  </a:lnTo>
                  <a:lnTo>
                    <a:pt x="5790311" y="0"/>
                  </a:lnTo>
                  <a:close/>
                </a:path>
              </a:pathLst>
            </a:custGeom>
            <a:grpFill/>
          </p:spPr>
        </p:sp>
      </p:grpSp>
    </p:spTree>
    <p:extLst>
      <p:ext uri="{BB962C8B-B14F-4D97-AF65-F5344CB8AC3E}">
        <p14:creationId xmlns:p14="http://schemas.microsoft.com/office/powerpoint/2010/main" val="3617992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ic Green slide with imag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1D8EAED-6FD1-4313-955B-FA4FD57F386E}"/>
              </a:ext>
            </a:extLst>
          </p:cNvPr>
          <p:cNvSpPr/>
          <p:nvPr userDrawn="1"/>
        </p:nvSpPr>
        <p:spPr>
          <a:xfrm rot="21013837">
            <a:off x="13898313" y="8450014"/>
            <a:ext cx="5295900" cy="5295900"/>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Placeholder 1">
            <a:extLst>
              <a:ext uri="{FF2B5EF4-FFF2-40B4-BE49-F238E27FC236}">
                <a16:creationId xmlns:a16="http://schemas.microsoft.com/office/drawing/2014/main" id="{F0FF9E92-5539-4DBF-9383-89508A99B8B5}"/>
              </a:ext>
            </a:extLst>
          </p:cNvPr>
          <p:cNvSpPr>
            <a:spLocks noGrp="1"/>
          </p:cNvSpPr>
          <p:nvPr>
            <p:ph type="title" hasCustomPrompt="1"/>
          </p:nvPr>
        </p:nvSpPr>
        <p:spPr>
          <a:xfrm>
            <a:off x="750329" y="1777206"/>
            <a:ext cx="9308071" cy="1922463"/>
          </a:xfrm>
          <a:prstGeom prst="rect">
            <a:avLst/>
          </a:prstGeom>
        </p:spPr>
        <p:txBody>
          <a:bodyPr vert="horz" lIns="91440" tIns="45720" rIns="91440" bIns="45720" rtlCol="0" anchor="ctr">
            <a:normAutofit/>
          </a:bodyPr>
          <a:lstStyle>
            <a:lvl1pPr>
              <a:defRPr/>
            </a:lvl1pPr>
          </a:lstStyle>
          <a:p>
            <a:r>
              <a:rPr lang="en-US"/>
              <a:t>Title</a:t>
            </a:r>
            <a:endParaRPr lang="en-GB"/>
          </a:p>
        </p:txBody>
      </p:sp>
      <p:sp>
        <p:nvSpPr>
          <p:cNvPr id="12" name="TextBox 11">
            <a:extLst>
              <a:ext uri="{FF2B5EF4-FFF2-40B4-BE49-F238E27FC236}">
                <a16:creationId xmlns:a16="http://schemas.microsoft.com/office/drawing/2014/main" id="{66763C05-C046-491B-AFE0-628479E30C56}"/>
              </a:ext>
            </a:extLst>
          </p:cNvPr>
          <p:cNvSpPr txBox="1"/>
          <p:nvPr userDrawn="1"/>
        </p:nvSpPr>
        <p:spPr>
          <a:xfrm>
            <a:off x="14554200" y="9302749"/>
            <a:ext cx="3059671" cy="523220"/>
          </a:xfrm>
          <a:prstGeom prst="rect">
            <a:avLst/>
          </a:prstGeom>
          <a:noFill/>
        </p:spPr>
        <p:txBody>
          <a:bodyPr wrap="square" rtlCol="0">
            <a:spAutoFit/>
          </a:bodyPr>
          <a:lstStyle/>
          <a:p>
            <a:pPr algn="r"/>
            <a:r>
              <a:rPr lang="en-GB" sz="2800" b="1">
                <a:latin typeface="Roboto" panose="02000000000000000000" pitchFamily="2" charset="0"/>
                <a:ea typeface="Roboto" panose="02000000000000000000" pitchFamily="2" charset="0"/>
              </a:rPr>
              <a:t>lse.ac.uk/careers</a:t>
            </a:r>
          </a:p>
        </p:txBody>
      </p:sp>
      <p:sp>
        <p:nvSpPr>
          <p:cNvPr id="3" name="Picture Placeholder 2">
            <a:extLst>
              <a:ext uri="{FF2B5EF4-FFF2-40B4-BE49-F238E27FC236}">
                <a16:creationId xmlns:a16="http://schemas.microsoft.com/office/drawing/2014/main" id="{2DC51725-F968-418B-8BC3-6076716A1376}"/>
              </a:ext>
            </a:extLst>
          </p:cNvPr>
          <p:cNvSpPr>
            <a:spLocks noGrp="1"/>
          </p:cNvSpPr>
          <p:nvPr>
            <p:ph type="pic" sz="quarter" idx="10"/>
          </p:nvPr>
        </p:nvSpPr>
        <p:spPr>
          <a:xfrm>
            <a:off x="10602912" y="1289050"/>
            <a:ext cx="6934200" cy="6750050"/>
          </a:xfrm>
          <a:prstGeom prst="rect">
            <a:avLst/>
          </a:prstGeom>
        </p:spPr>
        <p:txBody>
          <a:bodyPr/>
          <a:lstStyle/>
          <a:p>
            <a:r>
              <a:rPr lang="en-GB"/>
              <a:t>Click icon to add picture</a:t>
            </a:r>
          </a:p>
        </p:txBody>
      </p:sp>
      <p:sp>
        <p:nvSpPr>
          <p:cNvPr id="5" name="Text Placeholder 4">
            <a:extLst>
              <a:ext uri="{FF2B5EF4-FFF2-40B4-BE49-F238E27FC236}">
                <a16:creationId xmlns:a16="http://schemas.microsoft.com/office/drawing/2014/main" id="{384BDDCB-D632-4054-81DC-49CBE43DA665}"/>
              </a:ext>
            </a:extLst>
          </p:cNvPr>
          <p:cNvSpPr>
            <a:spLocks noGrp="1"/>
          </p:cNvSpPr>
          <p:nvPr>
            <p:ph type="body" sz="quarter" idx="11" hasCustomPrompt="1"/>
          </p:nvPr>
        </p:nvSpPr>
        <p:spPr>
          <a:xfrm>
            <a:off x="750888" y="3700463"/>
            <a:ext cx="9307511" cy="5329237"/>
          </a:xfrm>
          <a:prstGeom prst="rect">
            <a:avLst/>
          </a:prstGeom>
        </p:spPr>
        <p:txBody>
          <a:bodyPr/>
          <a:lstStyle>
            <a:lvl1pPr>
              <a:defRPr/>
            </a:lvl1pPr>
          </a:lstStyle>
          <a:p>
            <a:pPr lvl="0"/>
            <a:r>
              <a:rPr lang="en-US"/>
              <a:t>Body (Roboto 41)</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31843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eedback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CC29AB-36D0-4B33-A50C-9C25C7AFF0F9}"/>
              </a:ext>
            </a:extLst>
          </p:cNvPr>
          <p:cNvSpPr/>
          <p:nvPr userDrawn="1"/>
        </p:nvSpPr>
        <p:spPr>
          <a:xfrm rot="21013837">
            <a:off x="13898313" y="8450014"/>
            <a:ext cx="5295900" cy="5295900"/>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Placeholder 1">
            <a:extLst>
              <a:ext uri="{FF2B5EF4-FFF2-40B4-BE49-F238E27FC236}">
                <a16:creationId xmlns:a16="http://schemas.microsoft.com/office/drawing/2014/main" id="{F0FF9E92-5539-4DBF-9383-89508A99B8B5}"/>
              </a:ext>
            </a:extLst>
          </p:cNvPr>
          <p:cNvSpPr>
            <a:spLocks noGrp="1"/>
          </p:cNvSpPr>
          <p:nvPr>
            <p:ph type="title" hasCustomPrompt="1"/>
          </p:nvPr>
        </p:nvSpPr>
        <p:spPr>
          <a:xfrm>
            <a:off x="750329" y="1777206"/>
            <a:ext cx="11391900" cy="1922463"/>
          </a:xfrm>
          <a:prstGeom prst="rect">
            <a:avLst/>
          </a:prstGeom>
        </p:spPr>
        <p:txBody>
          <a:bodyPr vert="horz" lIns="91440" tIns="45720" rIns="91440" bIns="45720" rtlCol="0" anchor="ctr">
            <a:normAutofit/>
          </a:bodyPr>
          <a:lstStyle>
            <a:lvl1pPr marL="14400">
              <a:defRPr/>
            </a:lvl1pPr>
          </a:lstStyle>
          <a:p>
            <a:r>
              <a:rPr lang="en-US"/>
              <a:t>Title</a:t>
            </a:r>
            <a:endParaRPr lang="en-GB"/>
          </a:p>
        </p:txBody>
      </p:sp>
      <p:sp>
        <p:nvSpPr>
          <p:cNvPr id="5" name="Rectangle 4">
            <a:extLst>
              <a:ext uri="{FF2B5EF4-FFF2-40B4-BE49-F238E27FC236}">
                <a16:creationId xmlns:a16="http://schemas.microsoft.com/office/drawing/2014/main" id="{163E1277-02AA-4411-AACD-D00A91D72FB0}"/>
              </a:ext>
            </a:extLst>
          </p:cNvPr>
          <p:cNvSpPr/>
          <p:nvPr userDrawn="1"/>
        </p:nvSpPr>
        <p:spPr>
          <a:xfrm>
            <a:off x="11860771" y="3113881"/>
            <a:ext cx="5600700" cy="5600700"/>
          </a:xfrm>
          <a:prstGeom prst="rect">
            <a:avLst/>
          </a:prstGeom>
          <a:solidFill>
            <a:srgbClr val="55A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200">
                <a:latin typeface="Roboto" panose="02000000000000000000" pitchFamily="2" charset="0"/>
                <a:ea typeface="Roboto" panose="02000000000000000000" pitchFamily="2" charset="0"/>
              </a:rPr>
              <a:t>Placeholder for QR code</a:t>
            </a:r>
          </a:p>
        </p:txBody>
      </p:sp>
      <p:sp>
        <p:nvSpPr>
          <p:cNvPr id="11" name="TextBox 10">
            <a:extLst>
              <a:ext uri="{FF2B5EF4-FFF2-40B4-BE49-F238E27FC236}">
                <a16:creationId xmlns:a16="http://schemas.microsoft.com/office/drawing/2014/main" id="{0F1932E1-0EF2-46C6-981A-09BE27715B57}"/>
              </a:ext>
            </a:extLst>
          </p:cNvPr>
          <p:cNvSpPr txBox="1"/>
          <p:nvPr userDrawn="1"/>
        </p:nvSpPr>
        <p:spPr>
          <a:xfrm>
            <a:off x="14554200" y="9302749"/>
            <a:ext cx="3059671" cy="523220"/>
          </a:xfrm>
          <a:prstGeom prst="rect">
            <a:avLst/>
          </a:prstGeom>
          <a:noFill/>
        </p:spPr>
        <p:txBody>
          <a:bodyPr wrap="square" rtlCol="0">
            <a:spAutoFit/>
          </a:bodyPr>
          <a:lstStyle/>
          <a:p>
            <a:pPr algn="r"/>
            <a:r>
              <a:rPr lang="en-GB" sz="2800" b="1">
                <a:latin typeface="Roboto" panose="02000000000000000000" pitchFamily="2" charset="0"/>
                <a:ea typeface="Roboto" panose="02000000000000000000" pitchFamily="2" charset="0"/>
              </a:rPr>
              <a:t>lse.ac.uk/careers</a:t>
            </a:r>
          </a:p>
        </p:txBody>
      </p:sp>
      <p:sp>
        <p:nvSpPr>
          <p:cNvPr id="3" name="Text Placeholder 2">
            <a:extLst>
              <a:ext uri="{FF2B5EF4-FFF2-40B4-BE49-F238E27FC236}">
                <a16:creationId xmlns:a16="http://schemas.microsoft.com/office/drawing/2014/main" id="{1FBE7B36-4C0F-4D8F-94ED-42876E0EC30C}"/>
              </a:ext>
            </a:extLst>
          </p:cNvPr>
          <p:cNvSpPr>
            <a:spLocks noGrp="1"/>
          </p:cNvSpPr>
          <p:nvPr>
            <p:ph type="body" sz="quarter" idx="10" hasCustomPrompt="1"/>
          </p:nvPr>
        </p:nvSpPr>
        <p:spPr>
          <a:xfrm>
            <a:off x="750888" y="3700463"/>
            <a:ext cx="10745787" cy="5602287"/>
          </a:xfrm>
          <a:prstGeom prst="rect">
            <a:avLst/>
          </a:prstGeom>
        </p:spPr>
        <p:txBody>
          <a:bodyPr/>
          <a:lstStyle>
            <a:lvl1pPr>
              <a:defRPr/>
            </a:lvl1pPr>
          </a:lstStyle>
          <a:p>
            <a:pPr lvl="0"/>
            <a:r>
              <a:rPr lang="en-US"/>
              <a:t>Body (Roboto 41)</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81967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5D9E031B-F41E-4454-AACB-7E7F05EDDB1A}"/>
              </a:ext>
            </a:extLst>
          </p:cNvPr>
          <p:cNvGrpSpPr/>
          <p:nvPr userDrawn="1"/>
        </p:nvGrpSpPr>
        <p:grpSpPr>
          <a:xfrm>
            <a:off x="-46302" y="755616"/>
            <a:ext cx="17583973" cy="9531381"/>
            <a:chOff x="0" y="0"/>
            <a:chExt cx="23445297" cy="12708508"/>
          </a:xfrm>
        </p:grpSpPr>
        <p:sp>
          <p:nvSpPr>
            <p:cNvPr id="5" name="Freeform 3">
              <a:extLst>
                <a:ext uri="{FF2B5EF4-FFF2-40B4-BE49-F238E27FC236}">
                  <a16:creationId xmlns:a16="http://schemas.microsoft.com/office/drawing/2014/main" id="{FD454E8D-03A6-4B07-8106-240D457548FD}"/>
                </a:ext>
              </a:extLst>
            </p:cNvPr>
            <p:cNvSpPr/>
            <p:nvPr/>
          </p:nvSpPr>
          <p:spPr>
            <a:xfrm>
              <a:off x="0" y="0"/>
              <a:ext cx="23445343" cy="12708510"/>
            </a:xfrm>
            <a:custGeom>
              <a:avLst/>
              <a:gdLst/>
              <a:ahLst/>
              <a:cxnLst/>
              <a:rect l="l" t="t" r="r" b="b"/>
              <a:pathLst>
                <a:path w="23445343" h="12708510">
                  <a:moveTo>
                    <a:pt x="1063371" y="0"/>
                  </a:moveTo>
                  <a:lnTo>
                    <a:pt x="23445343" y="7490968"/>
                  </a:lnTo>
                  <a:lnTo>
                    <a:pt x="23445343" y="12708510"/>
                  </a:lnTo>
                  <a:lnTo>
                    <a:pt x="0" y="12708510"/>
                  </a:lnTo>
                  <a:close/>
                </a:path>
              </a:pathLst>
            </a:custGeom>
            <a:solidFill>
              <a:srgbClr val="C4D600"/>
            </a:solidFill>
          </p:spPr>
          <p:txBody>
            <a:bodyPr/>
            <a:lstStyle/>
            <a:p>
              <a:endParaRPr lang="en-GB"/>
            </a:p>
          </p:txBody>
        </p:sp>
        <p:sp>
          <p:nvSpPr>
            <p:cNvPr id="6" name="TextBox 4">
              <a:extLst>
                <a:ext uri="{FF2B5EF4-FFF2-40B4-BE49-F238E27FC236}">
                  <a16:creationId xmlns:a16="http://schemas.microsoft.com/office/drawing/2014/main" id="{9ABE941A-112E-4E93-84EB-6790291AD6A1}"/>
                </a:ext>
              </a:extLst>
            </p:cNvPr>
            <p:cNvSpPr txBox="1"/>
            <p:nvPr/>
          </p:nvSpPr>
          <p:spPr>
            <a:xfrm>
              <a:off x="0" y="-28575"/>
              <a:ext cx="23445297" cy="12737083"/>
            </a:xfrm>
            <a:prstGeom prst="rect">
              <a:avLst/>
            </a:prstGeom>
          </p:spPr>
          <p:txBody>
            <a:bodyPr lIns="50800" tIns="50800" rIns="50800" bIns="50800" rtlCol="0" anchor="b"/>
            <a:lstStyle/>
            <a:p>
              <a:pPr algn="ctr">
                <a:lnSpc>
                  <a:spcPts val="2520"/>
                </a:lnSpc>
              </a:pPr>
              <a:endParaRPr lang="en-US" sz="2000">
                <a:solidFill>
                  <a:srgbClr val="FAC822"/>
                </a:solidFill>
                <a:latin typeface="Roboto"/>
              </a:endParaRPr>
            </a:p>
          </p:txBody>
        </p:sp>
      </p:grpSp>
      <p:grpSp>
        <p:nvGrpSpPr>
          <p:cNvPr id="7" name="Group 5">
            <a:extLst>
              <a:ext uri="{FF2B5EF4-FFF2-40B4-BE49-F238E27FC236}">
                <a16:creationId xmlns:a16="http://schemas.microsoft.com/office/drawing/2014/main" id="{52FD6158-CBA2-48F7-A202-42B522E28A91}"/>
              </a:ext>
            </a:extLst>
          </p:cNvPr>
          <p:cNvGrpSpPr/>
          <p:nvPr userDrawn="1"/>
        </p:nvGrpSpPr>
        <p:grpSpPr>
          <a:xfrm>
            <a:off x="11430000" y="8429918"/>
            <a:ext cx="6852118" cy="1857082"/>
            <a:chOff x="0" y="0"/>
            <a:chExt cx="9136157" cy="2476109"/>
          </a:xfrm>
        </p:grpSpPr>
        <p:sp>
          <p:nvSpPr>
            <p:cNvPr id="8" name="Freeform 6">
              <a:extLst>
                <a:ext uri="{FF2B5EF4-FFF2-40B4-BE49-F238E27FC236}">
                  <a16:creationId xmlns:a16="http://schemas.microsoft.com/office/drawing/2014/main" id="{CE35A567-182F-4E49-8184-914EB393CA0A}"/>
                </a:ext>
              </a:extLst>
            </p:cNvPr>
            <p:cNvSpPr/>
            <p:nvPr/>
          </p:nvSpPr>
          <p:spPr>
            <a:xfrm>
              <a:off x="0" y="0"/>
              <a:ext cx="9136126" cy="2476119"/>
            </a:xfrm>
            <a:custGeom>
              <a:avLst/>
              <a:gdLst/>
              <a:ahLst/>
              <a:cxnLst/>
              <a:rect l="l" t="t" r="r" b="b"/>
              <a:pathLst>
                <a:path w="9136126" h="2476119">
                  <a:moveTo>
                    <a:pt x="414401" y="0"/>
                  </a:moveTo>
                  <a:lnTo>
                    <a:pt x="9136126" y="1459484"/>
                  </a:lnTo>
                  <a:lnTo>
                    <a:pt x="9136126" y="2476119"/>
                  </a:lnTo>
                  <a:lnTo>
                    <a:pt x="0" y="2476119"/>
                  </a:lnTo>
                  <a:close/>
                </a:path>
              </a:pathLst>
            </a:custGeom>
            <a:solidFill>
              <a:srgbClr val="FAC822"/>
            </a:solidFill>
          </p:spPr>
        </p:sp>
        <p:sp>
          <p:nvSpPr>
            <p:cNvPr id="9" name="TextBox 7">
              <a:extLst>
                <a:ext uri="{FF2B5EF4-FFF2-40B4-BE49-F238E27FC236}">
                  <a16:creationId xmlns:a16="http://schemas.microsoft.com/office/drawing/2014/main" id="{428FE89F-5E7B-40DB-829C-E37FCC038454}"/>
                </a:ext>
              </a:extLst>
            </p:cNvPr>
            <p:cNvSpPr txBox="1"/>
            <p:nvPr/>
          </p:nvSpPr>
          <p:spPr>
            <a:xfrm>
              <a:off x="0" y="-28575"/>
              <a:ext cx="9136157" cy="2504684"/>
            </a:xfrm>
            <a:prstGeom prst="rect">
              <a:avLst/>
            </a:prstGeom>
          </p:spPr>
          <p:txBody>
            <a:bodyPr lIns="50800" tIns="50800" rIns="50800" bIns="50800" rtlCol="0" anchor="b"/>
            <a:lstStyle/>
            <a:p>
              <a:pPr algn="ctr">
                <a:lnSpc>
                  <a:spcPts val="2520"/>
                </a:lnSpc>
              </a:pPr>
              <a:r>
                <a:rPr lang="en-US" sz="2000">
                  <a:solidFill>
                    <a:srgbClr val="FAC822"/>
                  </a:solidFill>
                  <a:latin typeface="Roboto"/>
                </a:rPr>
                <a:t>Click icon to add picture</a:t>
              </a:r>
            </a:p>
          </p:txBody>
        </p:sp>
      </p:grpSp>
      <p:sp>
        <p:nvSpPr>
          <p:cNvPr id="2" name="Title 1">
            <a:extLst>
              <a:ext uri="{FF2B5EF4-FFF2-40B4-BE49-F238E27FC236}">
                <a16:creationId xmlns:a16="http://schemas.microsoft.com/office/drawing/2014/main" id="{72A4A142-9C8B-4AED-8470-96592999F0DD}"/>
              </a:ext>
            </a:extLst>
          </p:cNvPr>
          <p:cNvSpPr>
            <a:spLocks noGrp="1"/>
          </p:cNvSpPr>
          <p:nvPr>
            <p:ph type="title" hasCustomPrompt="1"/>
          </p:nvPr>
        </p:nvSpPr>
        <p:spPr>
          <a:xfrm>
            <a:off x="800359" y="4549359"/>
            <a:ext cx="11391900" cy="1922463"/>
          </a:xfrm>
        </p:spPr>
        <p:txBody>
          <a:bodyPr/>
          <a:lstStyle>
            <a:lvl1pPr>
              <a:defRPr/>
            </a:lvl1pPr>
          </a:lstStyle>
          <a:p>
            <a:r>
              <a:rPr lang="en-US"/>
              <a:t>Copy</a:t>
            </a:r>
            <a:endParaRPr lang="en-GB"/>
          </a:p>
        </p:txBody>
      </p:sp>
      <p:pic>
        <p:nvPicPr>
          <p:cNvPr id="10" name="Picture 9">
            <a:extLst>
              <a:ext uri="{FF2B5EF4-FFF2-40B4-BE49-F238E27FC236}">
                <a16:creationId xmlns:a16="http://schemas.microsoft.com/office/drawing/2014/main" id="{CFC7F1C8-F44B-4EA1-949B-1A6691AD6FF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750329" y="761879"/>
            <a:ext cx="3402229" cy="1089051"/>
          </a:xfrm>
          <a:prstGeom prst="rect">
            <a:avLst/>
          </a:prstGeom>
        </p:spPr>
      </p:pic>
      <p:sp>
        <p:nvSpPr>
          <p:cNvPr id="11" name="TextBox 10">
            <a:extLst>
              <a:ext uri="{FF2B5EF4-FFF2-40B4-BE49-F238E27FC236}">
                <a16:creationId xmlns:a16="http://schemas.microsoft.com/office/drawing/2014/main" id="{F072515C-57EB-4AA6-99C4-AA00A1E22CED}"/>
              </a:ext>
            </a:extLst>
          </p:cNvPr>
          <p:cNvSpPr txBox="1"/>
          <p:nvPr userDrawn="1"/>
        </p:nvSpPr>
        <p:spPr>
          <a:xfrm>
            <a:off x="14554200" y="9302749"/>
            <a:ext cx="3059671" cy="523220"/>
          </a:xfrm>
          <a:prstGeom prst="rect">
            <a:avLst/>
          </a:prstGeom>
          <a:noFill/>
        </p:spPr>
        <p:txBody>
          <a:bodyPr wrap="square" rtlCol="0">
            <a:spAutoFit/>
          </a:bodyPr>
          <a:lstStyle/>
          <a:p>
            <a:pPr algn="r"/>
            <a:r>
              <a:rPr lang="en-GB" sz="2800" b="1">
                <a:latin typeface="Roboto" panose="02000000000000000000" pitchFamily="2" charset="0"/>
                <a:ea typeface="Roboto" panose="02000000000000000000" pitchFamily="2" charset="0"/>
              </a:rPr>
              <a:t>lse.ac.uk/careers</a:t>
            </a:r>
          </a:p>
        </p:txBody>
      </p:sp>
    </p:spTree>
    <p:extLst>
      <p:ext uri="{BB962C8B-B14F-4D97-AF65-F5344CB8AC3E}">
        <p14:creationId xmlns:p14="http://schemas.microsoft.com/office/powerpoint/2010/main" val="1950226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4. Content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3FB71B-88BE-1740-8F93-EF00E65056F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8"/>
          <a:stretch/>
        </p:blipFill>
        <p:spPr>
          <a:xfrm>
            <a:off x="0" y="0"/>
            <a:ext cx="18288000" cy="10287000"/>
          </a:xfrm>
          <a:prstGeom prst="rect">
            <a:avLst/>
          </a:prstGeom>
        </p:spPr>
      </p:pic>
      <p:sp>
        <p:nvSpPr>
          <p:cNvPr id="10" name="Title Placeholder 1">
            <a:extLst>
              <a:ext uri="{FF2B5EF4-FFF2-40B4-BE49-F238E27FC236}">
                <a16:creationId xmlns:a16="http://schemas.microsoft.com/office/drawing/2014/main" id="{4F6C8FBA-8122-DE4F-8931-D7978E15E67F}"/>
              </a:ext>
            </a:extLst>
          </p:cNvPr>
          <p:cNvSpPr>
            <a:spLocks noGrp="1"/>
          </p:cNvSpPr>
          <p:nvPr>
            <p:ph type="title" hasCustomPrompt="1"/>
          </p:nvPr>
        </p:nvSpPr>
        <p:spPr>
          <a:xfrm>
            <a:off x="9144001" y="445295"/>
            <a:ext cx="8418910" cy="916781"/>
          </a:xfrm>
          <a:prstGeom prst="rect">
            <a:avLst/>
          </a:prstGeom>
        </p:spPr>
        <p:txBody>
          <a:bodyPr vert="horz" lIns="0" tIns="0" rIns="0" bIns="0" rtlCol="0" anchor="ctr" anchorCtr="0">
            <a:noAutofit/>
          </a:bodyPr>
          <a:lstStyle>
            <a:lvl1pPr algn="r">
              <a:lnSpc>
                <a:spcPts val="3600"/>
              </a:lnSpc>
              <a:defRPr sz="2025" b="0" i="0">
                <a:solidFill>
                  <a:schemeClr val="bg1">
                    <a:lumMod val="50000"/>
                  </a:schemeClr>
                </a:solidFill>
                <a:latin typeface="Roboto Medium" pitchFamily="2" charset="0"/>
                <a:ea typeface="Roboto Medium" pitchFamily="2" charset="0"/>
              </a:defRPr>
            </a:lvl1pPr>
          </a:lstStyle>
          <a:p>
            <a:r>
              <a:rPr lang="en-US" dirty="0"/>
              <a:t>Presentation Title Here</a:t>
            </a:r>
          </a:p>
        </p:txBody>
      </p:sp>
      <p:sp>
        <p:nvSpPr>
          <p:cNvPr id="13" name="Rectangle 12">
            <a:extLst>
              <a:ext uri="{FF2B5EF4-FFF2-40B4-BE49-F238E27FC236}">
                <a16:creationId xmlns:a16="http://schemas.microsoft.com/office/drawing/2014/main" id="{483E6D21-7AD3-0441-A8C6-8569B63AB571}"/>
              </a:ext>
            </a:extLst>
          </p:cNvPr>
          <p:cNvSpPr/>
          <p:nvPr/>
        </p:nvSpPr>
        <p:spPr>
          <a:xfrm>
            <a:off x="17564675" y="9568437"/>
            <a:ext cx="166114" cy="124200"/>
          </a:xfrm>
          <a:prstGeom prst="rect">
            <a:avLst/>
          </a:prstGeom>
          <a:solidFill>
            <a:srgbClr val="E011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b="0" i="0" dirty="0">
              <a:solidFill>
                <a:srgbClr val="F43131"/>
              </a:solidFill>
              <a:latin typeface="Roboto Regular" pitchFamily="2" charset="0"/>
            </a:endParaRPr>
          </a:p>
        </p:txBody>
      </p:sp>
      <p:sp>
        <p:nvSpPr>
          <p:cNvPr id="4" name="Text Placeholder 3">
            <a:extLst>
              <a:ext uri="{FF2B5EF4-FFF2-40B4-BE49-F238E27FC236}">
                <a16:creationId xmlns:a16="http://schemas.microsoft.com/office/drawing/2014/main" id="{B1F4D892-BB66-1A46-9376-090F24867236}"/>
              </a:ext>
            </a:extLst>
          </p:cNvPr>
          <p:cNvSpPr>
            <a:spLocks noGrp="1"/>
          </p:cNvSpPr>
          <p:nvPr>
            <p:ph type="body" sz="quarter" idx="10"/>
          </p:nvPr>
        </p:nvSpPr>
        <p:spPr>
          <a:xfrm>
            <a:off x="2047163" y="2550320"/>
            <a:ext cx="14712074" cy="6672057"/>
          </a:xfrm>
          <a:prstGeom prst="rect">
            <a:avLst/>
          </a:prstGeom>
        </p:spPr>
        <p:txBody>
          <a:bodyPr/>
          <a:lstStyle>
            <a:lvl1pPr algn="l">
              <a:defRPr b="1" i="0" baseline="0">
                <a:solidFill>
                  <a:srgbClr val="E0112B"/>
                </a:solidFill>
              </a:defRPr>
            </a:lvl1pPr>
            <a:lvl2pPr marL="207170" indent="-198240" algn="l">
              <a:buClr>
                <a:srgbClr val="E0112B"/>
              </a:buClr>
              <a:buFont typeface="Wingdings" pitchFamily="2" charset="2"/>
              <a:buChar char="§"/>
              <a:defRPr>
                <a:solidFill>
                  <a:schemeClr val="tx1"/>
                </a:solidFill>
              </a:defRPr>
            </a:lvl2pPr>
            <a:lvl3pPr marL="208956" indent="200025" algn="l">
              <a:buClr>
                <a:srgbClr val="E0112B"/>
              </a:buClr>
              <a:buFont typeface="Wingdings" pitchFamily="2" charset="2"/>
              <a:buChar char="§"/>
              <a:defRPr>
                <a:solidFill>
                  <a:schemeClr val="tx1"/>
                </a:solidFill>
              </a:defRPr>
            </a:lvl3pPr>
            <a:lvl4pPr marL="609006" indent="-200025" algn="l">
              <a:buClr>
                <a:schemeClr val="tx1"/>
              </a:buClr>
              <a:buFont typeface="Wingdings" pitchFamily="2" charset="2"/>
              <a:buChar char="§"/>
              <a:defRPr>
                <a:solidFill>
                  <a:schemeClr val="tx1"/>
                </a:solidFill>
              </a:defRPr>
            </a:lvl4pPr>
            <a:lvl5pPr marL="609005" indent="0" algn="l">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2">
            <a:extLst>
              <a:ext uri="{FF2B5EF4-FFF2-40B4-BE49-F238E27FC236}">
                <a16:creationId xmlns:a16="http://schemas.microsoft.com/office/drawing/2014/main" id="{E6A717F1-9D6B-3C4F-9DD5-B4FCDD581075}"/>
              </a:ext>
            </a:extLst>
          </p:cNvPr>
          <p:cNvSpPr>
            <a:spLocks noGrp="1"/>
          </p:cNvSpPr>
          <p:nvPr>
            <p:ph type="body" sz="quarter" idx="18" hasCustomPrompt="1"/>
          </p:nvPr>
        </p:nvSpPr>
        <p:spPr>
          <a:xfrm>
            <a:off x="614476" y="9257918"/>
            <a:ext cx="4697112" cy="364755"/>
          </a:xfrm>
        </p:spPr>
        <p:txBody>
          <a:bodyPr lIns="0" tIns="0" rIns="0" bIns="0">
            <a:normAutofit/>
          </a:bodyPr>
          <a:lstStyle>
            <a:lvl1pPr>
              <a:defRPr sz="1238" b="0" i="0">
                <a:solidFill>
                  <a:srgbClr val="E0112B"/>
                </a:solidFill>
                <a:latin typeface="Roboto" pitchFamily="2" charset="0"/>
                <a:ea typeface="Roboto" pitchFamily="2" charset="0"/>
              </a:defRPr>
            </a:lvl1pPr>
          </a:lstStyle>
          <a:p>
            <a:pPr lvl="0"/>
            <a:r>
              <a:rPr lang="en-US" dirty="0"/>
              <a:t>#</a:t>
            </a:r>
            <a:r>
              <a:rPr lang="en-US" dirty="0" err="1"/>
              <a:t>LSECareers</a:t>
            </a:r>
            <a:endParaRPr lang="en-US" dirty="0"/>
          </a:p>
        </p:txBody>
      </p:sp>
      <p:sp>
        <p:nvSpPr>
          <p:cNvPr id="9" name="Text Placeholder 5">
            <a:extLst>
              <a:ext uri="{FF2B5EF4-FFF2-40B4-BE49-F238E27FC236}">
                <a16:creationId xmlns:a16="http://schemas.microsoft.com/office/drawing/2014/main" id="{A91EADAC-9A5B-5245-A203-1D9B4834D5BF}"/>
              </a:ext>
            </a:extLst>
          </p:cNvPr>
          <p:cNvSpPr>
            <a:spLocks noGrp="1"/>
          </p:cNvSpPr>
          <p:nvPr>
            <p:ph type="body" sz="quarter" idx="16" hasCustomPrompt="1"/>
          </p:nvPr>
        </p:nvSpPr>
        <p:spPr>
          <a:xfrm>
            <a:off x="9144001" y="9293125"/>
            <a:ext cx="8418910" cy="659606"/>
          </a:xfrm>
        </p:spPr>
        <p:txBody>
          <a:bodyPr anchor="ctr">
            <a:normAutofit/>
          </a:bodyPr>
          <a:lstStyle>
            <a:lvl1pPr algn="r">
              <a:defRPr sz="2025" b="0" i="0">
                <a:latin typeface="Roboto" pitchFamily="2" charset="0"/>
                <a:ea typeface="Roboto" pitchFamily="2" charset="0"/>
              </a:defRPr>
            </a:lvl1pPr>
          </a:lstStyle>
          <a:p>
            <a:pPr lvl="0"/>
            <a:r>
              <a:rPr lang="en-US" dirty="0"/>
              <a:t>LSE Careers</a:t>
            </a:r>
          </a:p>
        </p:txBody>
      </p:sp>
      <p:pic>
        <p:nvPicPr>
          <p:cNvPr id="14" name="Picture 13">
            <a:extLst>
              <a:ext uri="{FF2B5EF4-FFF2-40B4-BE49-F238E27FC236}">
                <a16:creationId xmlns:a16="http://schemas.microsoft.com/office/drawing/2014/main" id="{512CDAB2-B2F1-CD40-A12D-637E61F71B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6888" y="9530171"/>
            <a:ext cx="1502048" cy="185003"/>
          </a:xfrm>
          <a:prstGeom prst="rect">
            <a:avLst/>
          </a:prstGeom>
        </p:spPr>
      </p:pic>
      <p:pic>
        <p:nvPicPr>
          <p:cNvPr id="12" name="Picture 11">
            <a:extLst>
              <a:ext uri="{FF2B5EF4-FFF2-40B4-BE49-F238E27FC236}">
                <a16:creationId xmlns:a16="http://schemas.microsoft.com/office/drawing/2014/main" id="{04B292C7-6D58-5C4F-9D6F-E282C8BDF5D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8860" y="9530412"/>
            <a:ext cx="1500076" cy="184761"/>
          </a:xfrm>
          <a:prstGeom prst="rect">
            <a:avLst/>
          </a:prstGeom>
        </p:spPr>
      </p:pic>
    </p:spTree>
    <p:extLst>
      <p:ext uri="{BB962C8B-B14F-4D97-AF65-F5344CB8AC3E}">
        <p14:creationId xmlns:p14="http://schemas.microsoft.com/office/powerpoint/2010/main" val="4191998134"/>
      </p:ext>
    </p:extLst>
  </p:cSld>
  <p:clrMapOvr>
    <a:masterClrMapping/>
  </p:clrMapOvr>
  <p:extLst>
    <p:ext uri="{DCECCB84-F9BA-43D5-87BE-67443E8EF086}">
      <p15:sldGuideLst xmlns:p15="http://schemas.microsoft.com/office/powerpoint/2012/main">
        <p15:guide id="1" pos="2880">
          <p15:clr>
            <a:srgbClr val="FBAE40"/>
          </p15:clr>
        </p15:guide>
        <p15:guide id="2" orient="horz" pos="48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3AB1BEA-90F7-439B-9628-3AD20D99E49C}"/>
              </a:ext>
            </a:extLst>
          </p:cNvPr>
          <p:cNvSpPr/>
          <p:nvPr userDrawn="1"/>
        </p:nvSpPr>
        <p:spPr>
          <a:xfrm>
            <a:off x="12496801" y="0"/>
            <a:ext cx="5791201" cy="10287000"/>
          </a:xfrm>
          <a:prstGeom prst="rect">
            <a:avLst/>
          </a:prstGeom>
          <a:solidFill>
            <a:srgbClr val="55A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17" name="Picture 16" descr="A group of people walking down a flight of stairs&#10;&#10;Description automatically generated with medium confidence">
            <a:extLst>
              <a:ext uri="{FF2B5EF4-FFF2-40B4-BE49-F238E27FC236}">
                <a16:creationId xmlns:a16="http://schemas.microsoft.com/office/drawing/2014/main" id="{B7FF4130-AAAD-49C3-BA15-BD94342C347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384929">
            <a:off x="9658869" y="1158956"/>
            <a:ext cx="7890547" cy="7890546"/>
          </a:xfrm>
          <a:prstGeom prst="rect">
            <a:avLst/>
          </a:prstGeom>
        </p:spPr>
      </p:pic>
      <p:sp>
        <p:nvSpPr>
          <p:cNvPr id="2" name="Title 1">
            <a:extLst>
              <a:ext uri="{FF2B5EF4-FFF2-40B4-BE49-F238E27FC236}">
                <a16:creationId xmlns:a16="http://schemas.microsoft.com/office/drawing/2014/main" id="{03DC8E57-C7D9-4F9E-942B-50931798E3A1}"/>
              </a:ext>
            </a:extLst>
          </p:cNvPr>
          <p:cNvSpPr>
            <a:spLocks noGrp="1"/>
          </p:cNvSpPr>
          <p:nvPr>
            <p:ph type="ctrTitle" hasCustomPrompt="1"/>
          </p:nvPr>
        </p:nvSpPr>
        <p:spPr>
          <a:xfrm>
            <a:off x="691510" y="3177261"/>
            <a:ext cx="8606493" cy="3932481"/>
          </a:xfrm>
          <a:prstGeom prst="rect">
            <a:avLst/>
          </a:prstGeom>
        </p:spPr>
        <p:txBody>
          <a:bodyPr anchor="b">
            <a:normAutofit/>
          </a:bodyPr>
          <a:lstStyle>
            <a:lvl1pPr marL="14400" algn="l">
              <a:lnSpc>
                <a:spcPct val="85000"/>
              </a:lnSpc>
              <a:defRPr sz="9900" b="1">
                <a:latin typeface="Roboto" panose="02000000000000000000" pitchFamily="2" charset="0"/>
                <a:ea typeface="Roboto" panose="02000000000000000000" pitchFamily="2" charset="0"/>
              </a:defRPr>
            </a:lvl1pPr>
          </a:lstStyle>
          <a:p>
            <a:r>
              <a:rPr lang="en-US"/>
              <a:t>Presentation title here, up to three lines</a:t>
            </a:r>
            <a:endParaRPr lang="en-GB"/>
          </a:p>
        </p:txBody>
      </p:sp>
      <p:sp>
        <p:nvSpPr>
          <p:cNvPr id="3" name="Subtitle 2">
            <a:extLst>
              <a:ext uri="{FF2B5EF4-FFF2-40B4-BE49-F238E27FC236}">
                <a16:creationId xmlns:a16="http://schemas.microsoft.com/office/drawing/2014/main" id="{CC6F8AD1-2A84-478B-9183-1AED7D5B0628}"/>
              </a:ext>
            </a:extLst>
          </p:cNvPr>
          <p:cNvSpPr>
            <a:spLocks noGrp="1"/>
          </p:cNvSpPr>
          <p:nvPr>
            <p:ph type="subTitle" idx="1" hasCustomPrompt="1"/>
          </p:nvPr>
        </p:nvSpPr>
        <p:spPr>
          <a:xfrm>
            <a:off x="691510" y="7477258"/>
            <a:ext cx="7740316" cy="1615159"/>
          </a:xfrm>
          <a:prstGeom prst="rect">
            <a:avLst/>
          </a:prstGeom>
        </p:spPr>
        <p:txBody>
          <a:bodyPr>
            <a:normAutofit/>
          </a:bodyPr>
          <a:lstStyle>
            <a:lvl1pPr marL="0" indent="0" algn="l">
              <a:lnSpc>
                <a:spcPct val="105000"/>
              </a:lnSpc>
              <a:buNone/>
              <a:defRPr sz="4950">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Subheading to go here, can go over two lines</a:t>
            </a:r>
            <a:endParaRPr lang="en-GB"/>
          </a:p>
        </p:txBody>
      </p:sp>
      <p:grpSp>
        <p:nvGrpSpPr>
          <p:cNvPr id="10" name="Group 9">
            <a:extLst>
              <a:ext uri="{FF2B5EF4-FFF2-40B4-BE49-F238E27FC236}">
                <a16:creationId xmlns:a16="http://schemas.microsoft.com/office/drawing/2014/main" id="{991FE2C1-4E40-45F8-BC30-D58FE5498C13}"/>
              </a:ext>
            </a:extLst>
          </p:cNvPr>
          <p:cNvGrpSpPr>
            <a:grpSpLocks noChangeAspect="1"/>
          </p:cNvGrpSpPr>
          <p:nvPr userDrawn="1"/>
        </p:nvGrpSpPr>
        <p:grpSpPr>
          <a:xfrm>
            <a:off x="13942401" y="2"/>
            <a:ext cx="4343147" cy="3383843"/>
            <a:chOff x="0" y="0"/>
            <a:chExt cx="5790863" cy="4511791"/>
          </a:xfrm>
          <a:solidFill>
            <a:srgbClr val="FFCD00"/>
          </a:solidFill>
        </p:grpSpPr>
        <p:sp>
          <p:nvSpPr>
            <p:cNvPr id="11" name="Freeform 10">
              <a:extLst>
                <a:ext uri="{FF2B5EF4-FFF2-40B4-BE49-F238E27FC236}">
                  <a16:creationId xmlns:a16="http://schemas.microsoft.com/office/drawing/2014/main" id="{DB78E2E0-17D8-4DA5-85AD-B24ED39B6D01}"/>
                </a:ext>
              </a:extLst>
            </p:cNvPr>
            <p:cNvSpPr/>
            <p:nvPr/>
          </p:nvSpPr>
          <p:spPr>
            <a:xfrm>
              <a:off x="0" y="0"/>
              <a:ext cx="5790311" cy="4511802"/>
            </a:xfrm>
            <a:custGeom>
              <a:avLst/>
              <a:gdLst/>
              <a:ahLst/>
              <a:cxnLst/>
              <a:rect l="l" t="t" r="r" b="b"/>
              <a:pathLst>
                <a:path w="5790311" h="4511802">
                  <a:moveTo>
                    <a:pt x="5790311" y="0"/>
                  </a:moveTo>
                  <a:lnTo>
                    <a:pt x="871855" y="0"/>
                  </a:lnTo>
                  <a:lnTo>
                    <a:pt x="0" y="2053971"/>
                  </a:lnTo>
                  <a:lnTo>
                    <a:pt x="5790311" y="4511802"/>
                  </a:lnTo>
                  <a:lnTo>
                    <a:pt x="5790311" y="0"/>
                  </a:lnTo>
                  <a:close/>
                </a:path>
              </a:pathLst>
            </a:custGeom>
            <a:grpFill/>
          </p:spPr>
        </p:sp>
      </p:grpSp>
    </p:spTree>
    <p:extLst>
      <p:ext uri="{BB962C8B-B14F-4D97-AF65-F5344CB8AC3E}">
        <p14:creationId xmlns:p14="http://schemas.microsoft.com/office/powerpoint/2010/main" val="36179925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_Add own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3AB1BEA-90F7-439B-9628-3AD20D99E49C}"/>
              </a:ext>
            </a:extLst>
          </p:cNvPr>
          <p:cNvSpPr/>
          <p:nvPr userDrawn="1"/>
        </p:nvSpPr>
        <p:spPr>
          <a:xfrm>
            <a:off x="12496801" y="-25052"/>
            <a:ext cx="5791201" cy="10287000"/>
          </a:xfrm>
          <a:prstGeom prst="rect">
            <a:avLst/>
          </a:prstGeom>
          <a:solidFill>
            <a:srgbClr val="55A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 name="Picture Placeholder 4">
            <a:extLst>
              <a:ext uri="{FF2B5EF4-FFF2-40B4-BE49-F238E27FC236}">
                <a16:creationId xmlns:a16="http://schemas.microsoft.com/office/drawing/2014/main" id="{95BF257F-56C6-4F8B-9052-5500F22D4CB1}"/>
              </a:ext>
            </a:extLst>
          </p:cNvPr>
          <p:cNvSpPr>
            <a:spLocks noGrp="1"/>
          </p:cNvSpPr>
          <p:nvPr>
            <p:ph type="pic" sz="quarter" idx="10"/>
          </p:nvPr>
        </p:nvSpPr>
        <p:spPr>
          <a:xfrm rot="411986">
            <a:off x="9677487" y="1162391"/>
            <a:ext cx="7885108" cy="7885108"/>
          </a:xfrm>
          <a:prstGeom prst="rect">
            <a:avLst/>
          </a:prstGeom>
        </p:spPr>
        <p:txBody>
          <a:bodyPr/>
          <a:lstStyle/>
          <a:p>
            <a:r>
              <a:rPr lang="en-US"/>
              <a:t>Click icon to add picture</a:t>
            </a:r>
            <a:endParaRPr lang="en-GB"/>
          </a:p>
        </p:txBody>
      </p:sp>
      <p:sp>
        <p:nvSpPr>
          <p:cNvPr id="2" name="Title 1">
            <a:extLst>
              <a:ext uri="{FF2B5EF4-FFF2-40B4-BE49-F238E27FC236}">
                <a16:creationId xmlns:a16="http://schemas.microsoft.com/office/drawing/2014/main" id="{03DC8E57-C7D9-4F9E-942B-50931798E3A1}"/>
              </a:ext>
            </a:extLst>
          </p:cNvPr>
          <p:cNvSpPr>
            <a:spLocks noGrp="1"/>
          </p:cNvSpPr>
          <p:nvPr>
            <p:ph type="ctrTitle" hasCustomPrompt="1"/>
          </p:nvPr>
        </p:nvSpPr>
        <p:spPr>
          <a:xfrm>
            <a:off x="691510" y="3177261"/>
            <a:ext cx="8606493" cy="3932481"/>
          </a:xfrm>
          <a:prstGeom prst="rect">
            <a:avLst/>
          </a:prstGeom>
        </p:spPr>
        <p:txBody>
          <a:bodyPr anchor="b">
            <a:normAutofit/>
          </a:bodyPr>
          <a:lstStyle>
            <a:lvl1pPr marL="14400" algn="l">
              <a:lnSpc>
                <a:spcPct val="85000"/>
              </a:lnSpc>
              <a:defRPr sz="9900" b="1">
                <a:latin typeface="Roboto" panose="02000000000000000000" pitchFamily="2" charset="0"/>
                <a:ea typeface="Roboto" panose="02000000000000000000" pitchFamily="2" charset="0"/>
              </a:defRPr>
            </a:lvl1pPr>
          </a:lstStyle>
          <a:p>
            <a:r>
              <a:rPr lang="en-US"/>
              <a:t>Presentation title here, up to three lines</a:t>
            </a:r>
            <a:endParaRPr lang="en-GB"/>
          </a:p>
        </p:txBody>
      </p:sp>
      <p:sp>
        <p:nvSpPr>
          <p:cNvPr id="3" name="Subtitle 2">
            <a:extLst>
              <a:ext uri="{FF2B5EF4-FFF2-40B4-BE49-F238E27FC236}">
                <a16:creationId xmlns:a16="http://schemas.microsoft.com/office/drawing/2014/main" id="{CC6F8AD1-2A84-478B-9183-1AED7D5B0628}"/>
              </a:ext>
            </a:extLst>
          </p:cNvPr>
          <p:cNvSpPr>
            <a:spLocks noGrp="1"/>
          </p:cNvSpPr>
          <p:nvPr>
            <p:ph type="subTitle" idx="1" hasCustomPrompt="1"/>
          </p:nvPr>
        </p:nvSpPr>
        <p:spPr>
          <a:xfrm>
            <a:off x="691510" y="7477258"/>
            <a:ext cx="7740316" cy="1615159"/>
          </a:xfrm>
          <a:prstGeom prst="rect">
            <a:avLst/>
          </a:prstGeom>
        </p:spPr>
        <p:txBody>
          <a:bodyPr>
            <a:normAutofit/>
          </a:bodyPr>
          <a:lstStyle>
            <a:lvl1pPr marL="0" indent="0" algn="l">
              <a:lnSpc>
                <a:spcPct val="105000"/>
              </a:lnSpc>
              <a:buNone/>
              <a:defRPr sz="4950">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Subheading to go here, can go over two lines</a:t>
            </a:r>
            <a:endParaRPr lang="en-GB"/>
          </a:p>
        </p:txBody>
      </p:sp>
      <p:grpSp>
        <p:nvGrpSpPr>
          <p:cNvPr id="10" name="Group 9">
            <a:extLst>
              <a:ext uri="{FF2B5EF4-FFF2-40B4-BE49-F238E27FC236}">
                <a16:creationId xmlns:a16="http://schemas.microsoft.com/office/drawing/2014/main" id="{991FE2C1-4E40-45F8-BC30-D58FE5498C13}"/>
              </a:ext>
            </a:extLst>
          </p:cNvPr>
          <p:cNvGrpSpPr>
            <a:grpSpLocks noChangeAspect="1"/>
          </p:cNvGrpSpPr>
          <p:nvPr userDrawn="1"/>
        </p:nvGrpSpPr>
        <p:grpSpPr>
          <a:xfrm>
            <a:off x="13942401" y="2"/>
            <a:ext cx="4343147" cy="3383843"/>
            <a:chOff x="0" y="0"/>
            <a:chExt cx="5790863" cy="4511791"/>
          </a:xfrm>
          <a:solidFill>
            <a:srgbClr val="FFCD00"/>
          </a:solidFill>
        </p:grpSpPr>
        <p:sp>
          <p:nvSpPr>
            <p:cNvPr id="11" name="Freeform 10">
              <a:extLst>
                <a:ext uri="{FF2B5EF4-FFF2-40B4-BE49-F238E27FC236}">
                  <a16:creationId xmlns:a16="http://schemas.microsoft.com/office/drawing/2014/main" id="{DB78E2E0-17D8-4DA5-85AD-B24ED39B6D01}"/>
                </a:ext>
              </a:extLst>
            </p:cNvPr>
            <p:cNvSpPr/>
            <p:nvPr/>
          </p:nvSpPr>
          <p:spPr>
            <a:xfrm>
              <a:off x="0" y="0"/>
              <a:ext cx="5790311" cy="4511802"/>
            </a:xfrm>
            <a:custGeom>
              <a:avLst/>
              <a:gdLst/>
              <a:ahLst/>
              <a:cxnLst/>
              <a:rect l="l" t="t" r="r" b="b"/>
              <a:pathLst>
                <a:path w="5790311" h="4511802">
                  <a:moveTo>
                    <a:pt x="5790311" y="0"/>
                  </a:moveTo>
                  <a:lnTo>
                    <a:pt x="871855" y="0"/>
                  </a:lnTo>
                  <a:lnTo>
                    <a:pt x="0" y="2053971"/>
                  </a:lnTo>
                  <a:lnTo>
                    <a:pt x="5790311" y="4511802"/>
                  </a:lnTo>
                  <a:lnTo>
                    <a:pt x="5790311" y="0"/>
                  </a:lnTo>
                  <a:close/>
                </a:path>
              </a:pathLst>
            </a:custGeom>
            <a:grpFill/>
          </p:spPr>
        </p:sp>
      </p:grpSp>
    </p:spTree>
    <p:extLst>
      <p:ext uri="{BB962C8B-B14F-4D97-AF65-F5344CB8AC3E}">
        <p14:creationId xmlns:p14="http://schemas.microsoft.com/office/powerpoint/2010/main" val="25113444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Start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5B092D1-7A19-41A8-8C6D-58CFB6A5C4FF}"/>
              </a:ext>
            </a:extLst>
          </p:cNvPr>
          <p:cNvSpPr/>
          <p:nvPr userDrawn="1"/>
        </p:nvSpPr>
        <p:spPr>
          <a:xfrm>
            <a:off x="0" y="0"/>
            <a:ext cx="124968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15" name="Picture 14" descr="A picture containing text, person, wall, indoor&#10;&#10;Description automatically generated">
            <a:extLst>
              <a:ext uri="{FF2B5EF4-FFF2-40B4-BE49-F238E27FC236}">
                <a16:creationId xmlns:a16="http://schemas.microsoft.com/office/drawing/2014/main" id="{30470BFE-484B-4C24-9F6A-584CFBFAF73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5"/>
          <a:stretch/>
        </p:blipFill>
        <p:spPr>
          <a:xfrm>
            <a:off x="9487749" y="761881"/>
            <a:ext cx="8188881" cy="8188881"/>
          </a:xfrm>
          <a:prstGeom prst="rect">
            <a:avLst/>
          </a:prstGeom>
        </p:spPr>
      </p:pic>
      <p:pic>
        <p:nvPicPr>
          <p:cNvPr id="10" name="Picture 9">
            <a:extLst>
              <a:ext uri="{FF2B5EF4-FFF2-40B4-BE49-F238E27FC236}">
                <a16:creationId xmlns:a16="http://schemas.microsoft.com/office/drawing/2014/main" id="{C289AD75-3F9F-4D2B-8F42-79A52CA4ADC9}"/>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750330" y="761881"/>
            <a:ext cx="3402229" cy="1089051"/>
          </a:xfrm>
          <a:prstGeom prst="rect">
            <a:avLst/>
          </a:prstGeom>
        </p:spPr>
      </p:pic>
      <p:sp>
        <p:nvSpPr>
          <p:cNvPr id="13" name="Title 1">
            <a:extLst>
              <a:ext uri="{FF2B5EF4-FFF2-40B4-BE49-F238E27FC236}">
                <a16:creationId xmlns:a16="http://schemas.microsoft.com/office/drawing/2014/main" id="{2AD72E50-670E-40B0-B3CB-E68483812CAD}"/>
              </a:ext>
            </a:extLst>
          </p:cNvPr>
          <p:cNvSpPr>
            <a:spLocks noGrp="1"/>
          </p:cNvSpPr>
          <p:nvPr>
            <p:ph type="ctrTitle" hasCustomPrompt="1"/>
          </p:nvPr>
        </p:nvSpPr>
        <p:spPr>
          <a:xfrm>
            <a:off x="691510" y="3177261"/>
            <a:ext cx="8606493" cy="3932481"/>
          </a:xfrm>
          <a:prstGeom prst="rect">
            <a:avLst/>
          </a:prstGeom>
        </p:spPr>
        <p:txBody>
          <a:bodyPr anchor="b">
            <a:normAutofit/>
          </a:bodyPr>
          <a:lstStyle>
            <a:lvl1pPr marL="14400" algn="l">
              <a:lnSpc>
                <a:spcPct val="85000"/>
              </a:lnSpc>
              <a:defRPr sz="9900" b="1">
                <a:latin typeface="Roboto" panose="02000000000000000000" pitchFamily="2" charset="0"/>
                <a:ea typeface="Roboto" panose="02000000000000000000" pitchFamily="2" charset="0"/>
              </a:defRPr>
            </a:lvl1pPr>
          </a:lstStyle>
          <a:p>
            <a:r>
              <a:rPr lang="en-US"/>
              <a:t>Section title here, up to three lines</a:t>
            </a:r>
            <a:endParaRPr lang="en-GB"/>
          </a:p>
        </p:txBody>
      </p:sp>
    </p:spTree>
    <p:extLst>
      <p:ext uri="{BB962C8B-B14F-4D97-AF65-F5344CB8AC3E}">
        <p14:creationId xmlns:p14="http://schemas.microsoft.com/office/powerpoint/2010/main" val="28200651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Start slide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5B092D1-7A19-41A8-8C6D-58CFB6A5C4FF}"/>
              </a:ext>
            </a:extLst>
          </p:cNvPr>
          <p:cNvSpPr/>
          <p:nvPr userDrawn="1"/>
        </p:nvSpPr>
        <p:spPr>
          <a:xfrm>
            <a:off x="0" y="0"/>
            <a:ext cx="124968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3" name="Picture 2" descr="A group of people sitting in a room&#10;&#10;Description automatically generated with low confidence">
            <a:extLst>
              <a:ext uri="{FF2B5EF4-FFF2-40B4-BE49-F238E27FC236}">
                <a16:creationId xmlns:a16="http://schemas.microsoft.com/office/drawing/2014/main" id="{8A10D672-4541-429E-8F56-47FCAAA2A67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487749" y="761880"/>
            <a:ext cx="8188881" cy="8188881"/>
          </a:xfrm>
          <a:prstGeom prst="rect">
            <a:avLst/>
          </a:prstGeom>
        </p:spPr>
      </p:pic>
      <p:pic>
        <p:nvPicPr>
          <p:cNvPr id="10" name="Picture 9">
            <a:extLst>
              <a:ext uri="{FF2B5EF4-FFF2-40B4-BE49-F238E27FC236}">
                <a16:creationId xmlns:a16="http://schemas.microsoft.com/office/drawing/2014/main" id="{C289AD75-3F9F-4D2B-8F42-79A52CA4ADC9}"/>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750330" y="761881"/>
            <a:ext cx="3402229" cy="1089051"/>
          </a:xfrm>
          <a:prstGeom prst="rect">
            <a:avLst/>
          </a:prstGeom>
        </p:spPr>
      </p:pic>
      <p:sp>
        <p:nvSpPr>
          <p:cNvPr id="13" name="Title 1">
            <a:extLst>
              <a:ext uri="{FF2B5EF4-FFF2-40B4-BE49-F238E27FC236}">
                <a16:creationId xmlns:a16="http://schemas.microsoft.com/office/drawing/2014/main" id="{2AD72E50-670E-40B0-B3CB-E68483812CAD}"/>
              </a:ext>
            </a:extLst>
          </p:cNvPr>
          <p:cNvSpPr>
            <a:spLocks noGrp="1"/>
          </p:cNvSpPr>
          <p:nvPr>
            <p:ph type="ctrTitle" hasCustomPrompt="1"/>
          </p:nvPr>
        </p:nvSpPr>
        <p:spPr>
          <a:xfrm>
            <a:off x="691510" y="3177261"/>
            <a:ext cx="8606493" cy="3932481"/>
          </a:xfrm>
          <a:prstGeom prst="rect">
            <a:avLst/>
          </a:prstGeom>
        </p:spPr>
        <p:txBody>
          <a:bodyPr anchor="b">
            <a:normAutofit/>
          </a:bodyPr>
          <a:lstStyle>
            <a:lvl1pPr marL="14400" algn="l">
              <a:lnSpc>
                <a:spcPct val="85000"/>
              </a:lnSpc>
              <a:defRPr sz="9900" b="1">
                <a:latin typeface="Roboto" panose="02000000000000000000" pitchFamily="2" charset="0"/>
                <a:ea typeface="Roboto" panose="02000000000000000000" pitchFamily="2" charset="0"/>
              </a:defRPr>
            </a:lvl1pPr>
          </a:lstStyle>
          <a:p>
            <a:r>
              <a:rPr lang="en-US"/>
              <a:t>Section title here, up to three lines</a:t>
            </a:r>
            <a:endParaRPr lang="en-GB"/>
          </a:p>
        </p:txBody>
      </p:sp>
    </p:spTree>
    <p:extLst>
      <p:ext uri="{BB962C8B-B14F-4D97-AF65-F5344CB8AC3E}">
        <p14:creationId xmlns:p14="http://schemas.microsoft.com/office/powerpoint/2010/main" val="29227177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Start slide_Add own ima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5B092D1-7A19-41A8-8C6D-58CFB6A5C4FF}"/>
              </a:ext>
            </a:extLst>
          </p:cNvPr>
          <p:cNvSpPr/>
          <p:nvPr userDrawn="1"/>
        </p:nvSpPr>
        <p:spPr>
          <a:xfrm>
            <a:off x="0" y="0"/>
            <a:ext cx="124968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10" name="Picture 9">
            <a:extLst>
              <a:ext uri="{FF2B5EF4-FFF2-40B4-BE49-F238E27FC236}">
                <a16:creationId xmlns:a16="http://schemas.microsoft.com/office/drawing/2014/main" id="{C289AD75-3F9F-4D2B-8F42-79A52CA4ADC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750330" y="761881"/>
            <a:ext cx="3402229" cy="1089051"/>
          </a:xfrm>
          <a:prstGeom prst="rect">
            <a:avLst/>
          </a:prstGeom>
        </p:spPr>
      </p:pic>
      <p:sp>
        <p:nvSpPr>
          <p:cNvPr id="13" name="Title 1">
            <a:extLst>
              <a:ext uri="{FF2B5EF4-FFF2-40B4-BE49-F238E27FC236}">
                <a16:creationId xmlns:a16="http://schemas.microsoft.com/office/drawing/2014/main" id="{2AD72E50-670E-40B0-B3CB-E68483812CAD}"/>
              </a:ext>
            </a:extLst>
          </p:cNvPr>
          <p:cNvSpPr>
            <a:spLocks noGrp="1"/>
          </p:cNvSpPr>
          <p:nvPr>
            <p:ph type="ctrTitle" hasCustomPrompt="1"/>
          </p:nvPr>
        </p:nvSpPr>
        <p:spPr>
          <a:xfrm>
            <a:off x="691510" y="3177261"/>
            <a:ext cx="8606493" cy="3932481"/>
          </a:xfrm>
          <a:prstGeom prst="rect">
            <a:avLst/>
          </a:prstGeom>
        </p:spPr>
        <p:txBody>
          <a:bodyPr anchor="b">
            <a:normAutofit/>
          </a:bodyPr>
          <a:lstStyle>
            <a:lvl1pPr marL="14400" algn="l">
              <a:lnSpc>
                <a:spcPct val="85000"/>
              </a:lnSpc>
              <a:defRPr sz="9900" b="1">
                <a:latin typeface="Roboto" panose="02000000000000000000" pitchFamily="2" charset="0"/>
                <a:ea typeface="Roboto" panose="02000000000000000000" pitchFamily="2" charset="0"/>
              </a:defRPr>
            </a:lvl1pPr>
          </a:lstStyle>
          <a:p>
            <a:r>
              <a:rPr lang="en-US"/>
              <a:t>Section title here, up to three lines</a:t>
            </a:r>
            <a:endParaRPr lang="en-GB"/>
          </a:p>
        </p:txBody>
      </p:sp>
      <p:sp>
        <p:nvSpPr>
          <p:cNvPr id="3" name="Picture Placeholder 2">
            <a:extLst>
              <a:ext uri="{FF2B5EF4-FFF2-40B4-BE49-F238E27FC236}">
                <a16:creationId xmlns:a16="http://schemas.microsoft.com/office/drawing/2014/main" id="{6D6F81E8-0C1B-4D7B-ACF6-2469A910849E}"/>
              </a:ext>
            </a:extLst>
          </p:cNvPr>
          <p:cNvSpPr>
            <a:spLocks noGrp="1"/>
          </p:cNvSpPr>
          <p:nvPr>
            <p:ph type="pic" sz="quarter" idx="10" hasCustomPrompt="1"/>
          </p:nvPr>
        </p:nvSpPr>
        <p:spPr>
          <a:xfrm>
            <a:off x="9601201" y="762002"/>
            <a:ext cx="7935913" cy="7935913"/>
          </a:xfrm>
          <a:prstGeom prst="rect">
            <a:avLst/>
          </a:prstGeom>
        </p:spPr>
        <p:txBody>
          <a:bodyPr/>
          <a:lstStyle>
            <a:lvl1pPr>
              <a:defRPr/>
            </a:lvl1pPr>
          </a:lstStyle>
          <a:p>
            <a:r>
              <a:rPr lang="en-GB"/>
              <a:t>Picture – please crop to a square</a:t>
            </a:r>
          </a:p>
        </p:txBody>
      </p:sp>
    </p:spTree>
    <p:extLst>
      <p:ext uri="{BB962C8B-B14F-4D97-AF65-F5344CB8AC3E}">
        <p14:creationId xmlns:p14="http://schemas.microsoft.com/office/powerpoint/2010/main" val="3091918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 white slid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057025-062B-47C3-AE86-BE497A559288}"/>
              </a:ext>
            </a:extLst>
          </p:cNvPr>
          <p:cNvSpPr/>
          <p:nvPr userDrawn="1"/>
        </p:nvSpPr>
        <p:spPr>
          <a:xfrm rot="312632">
            <a:off x="6551758" y="8851810"/>
            <a:ext cx="12033047" cy="2870383"/>
          </a:xfrm>
          <a:prstGeom prst="rect">
            <a:avLst/>
          </a:prstGeom>
          <a:solidFill>
            <a:srgbClr val="C4D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 name="Title Placeholder 1">
            <a:extLst>
              <a:ext uri="{FF2B5EF4-FFF2-40B4-BE49-F238E27FC236}">
                <a16:creationId xmlns:a16="http://schemas.microsoft.com/office/drawing/2014/main" id="{F08A5EA0-C9EE-44B6-86A7-5B9CA5115CCF}"/>
              </a:ext>
            </a:extLst>
          </p:cNvPr>
          <p:cNvSpPr>
            <a:spLocks noGrp="1"/>
          </p:cNvSpPr>
          <p:nvPr>
            <p:ph type="title" hasCustomPrompt="1"/>
          </p:nvPr>
        </p:nvSpPr>
        <p:spPr>
          <a:xfrm>
            <a:off x="750330" y="1777206"/>
            <a:ext cx="11391900" cy="1922463"/>
          </a:xfrm>
          <a:prstGeom prst="rect">
            <a:avLst/>
          </a:prstGeom>
        </p:spPr>
        <p:txBody>
          <a:bodyPr vert="horz" lIns="91440" tIns="45720" rIns="91440" bIns="45720" rtlCol="0" anchor="ctr">
            <a:normAutofit/>
          </a:bodyPr>
          <a:lstStyle>
            <a:lvl1pPr>
              <a:defRPr/>
            </a:lvl1pPr>
          </a:lstStyle>
          <a:p>
            <a:r>
              <a:rPr lang="en-US"/>
              <a:t>Title</a:t>
            </a:r>
            <a:endParaRPr lang="en-GB"/>
          </a:p>
        </p:txBody>
      </p:sp>
      <p:sp>
        <p:nvSpPr>
          <p:cNvPr id="8" name="TextBox 7">
            <a:extLst>
              <a:ext uri="{FF2B5EF4-FFF2-40B4-BE49-F238E27FC236}">
                <a16:creationId xmlns:a16="http://schemas.microsoft.com/office/drawing/2014/main" id="{31DCE7AB-D272-4407-BA70-12B01534C93A}"/>
              </a:ext>
            </a:extLst>
          </p:cNvPr>
          <p:cNvSpPr txBox="1"/>
          <p:nvPr userDrawn="1"/>
        </p:nvSpPr>
        <p:spPr>
          <a:xfrm>
            <a:off x="14554202" y="9302750"/>
            <a:ext cx="3059671" cy="523220"/>
          </a:xfrm>
          <a:prstGeom prst="rect">
            <a:avLst/>
          </a:prstGeom>
          <a:noFill/>
        </p:spPr>
        <p:txBody>
          <a:bodyPr wrap="square" rtlCol="0">
            <a:spAutoFit/>
          </a:bodyPr>
          <a:lstStyle/>
          <a:p>
            <a:pPr algn="r"/>
            <a:r>
              <a:rPr lang="en-GB" sz="2800" b="1">
                <a:latin typeface="Roboto" panose="02000000000000000000" pitchFamily="2" charset="0"/>
                <a:ea typeface="Roboto" panose="02000000000000000000" pitchFamily="2" charset="0"/>
              </a:rPr>
              <a:t>lse.ac.uk/careers</a:t>
            </a:r>
          </a:p>
        </p:txBody>
      </p:sp>
      <p:sp>
        <p:nvSpPr>
          <p:cNvPr id="10" name="Text Placeholder 9">
            <a:extLst>
              <a:ext uri="{FF2B5EF4-FFF2-40B4-BE49-F238E27FC236}">
                <a16:creationId xmlns:a16="http://schemas.microsoft.com/office/drawing/2014/main" id="{830511F0-D94C-40D8-B5B7-DDE9C5E44571}"/>
              </a:ext>
            </a:extLst>
          </p:cNvPr>
          <p:cNvSpPr>
            <a:spLocks noGrp="1"/>
          </p:cNvSpPr>
          <p:nvPr>
            <p:ph type="body" sz="quarter" idx="10" hasCustomPrompt="1"/>
          </p:nvPr>
        </p:nvSpPr>
        <p:spPr>
          <a:xfrm>
            <a:off x="750889" y="3700463"/>
            <a:ext cx="16786225" cy="4610100"/>
          </a:xfrm>
          <a:prstGeom prst="rect">
            <a:avLst/>
          </a:prstGeom>
        </p:spPr>
        <p:txBody>
          <a:bodyPr/>
          <a:lstStyle>
            <a:lvl1pPr>
              <a:defRPr/>
            </a:lvl1pPr>
          </a:lstStyle>
          <a:p>
            <a:pPr lvl="0"/>
            <a:r>
              <a:rPr lang="en-US"/>
              <a:t>Body (Roboto 41)</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91182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Add own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3AB1BEA-90F7-439B-9628-3AD20D99E49C}"/>
              </a:ext>
            </a:extLst>
          </p:cNvPr>
          <p:cNvSpPr/>
          <p:nvPr userDrawn="1"/>
        </p:nvSpPr>
        <p:spPr>
          <a:xfrm>
            <a:off x="12496800" y="-25052"/>
            <a:ext cx="5791201" cy="10287000"/>
          </a:xfrm>
          <a:prstGeom prst="rect">
            <a:avLst/>
          </a:prstGeom>
          <a:solidFill>
            <a:srgbClr val="55A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cture Placeholder 4">
            <a:extLst>
              <a:ext uri="{FF2B5EF4-FFF2-40B4-BE49-F238E27FC236}">
                <a16:creationId xmlns:a16="http://schemas.microsoft.com/office/drawing/2014/main" id="{95BF257F-56C6-4F8B-9052-5500F22D4CB1}"/>
              </a:ext>
            </a:extLst>
          </p:cNvPr>
          <p:cNvSpPr>
            <a:spLocks noGrp="1"/>
          </p:cNvSpPr>
          <p:nvPr>
            <p:ph type="pic" sz="quarter" idx="10"/>
          </p:nvPr>
        </p:nvSpPr>
        <p:spPr>
          <a:xfrm rot="411986">
            <a:off x="9677487" y="1162391"/>
            <a:ext cx="7885108" cy="7885108"/>
          </a:xfrm>
          <a:prstGeom prst="rect">
            <a:avLst/>
          </a:prstGeom>
        </p:spPr>
        <p:txBody>
          <a:bodyPr/>
          <a:lstStyle/>
          <a:p>
            <a:r>
              <a:rPr lang="en-GB"/>
              <a:t>Click icon to add picture</a:t>
            </a:r>
          </a:p>
        </p:txBody>
      </p:sp>
      <p:sp>
        <p:nvSpPr>
          <p:cNvPr id="2" name="Title 1">
            <a:extLst>
              <a:ext uri="{FF2B5EF4-FFF2-40B4-BE49-F238E27FC236}">
                <a16:creationId xmlns:a16="http://schemas.microsoft.com/office/drawing/2014/main" id="{03DC8E57-C7D9-4F9E-942B-50931798E3A1}"/>
              </a:ext>
            </a:extLst>
          </p:cNvPr>
          <p:cNvSpPr>
            <a:spLocks noGrp="1"/>
          </p:cNvSpPr>
          <p:nvPr>
            <p:ph type="ctrTitle" hasCustomPrompt="1"/>
          </p:nvPr>
        </p:nvSpPr>
        <p:spPr>
          <a:xfrm>
            <a:off x="691509" y="3177259"/>
            <a:ext cx="8606493" cy="3932481"/>
          </a:xfrm>
          <a:prstGeom prst="rect">
            <a:avLst/>
          </a:prstGeom>
        </p:spPr>
        <p:txBody>
          <a:bodyPr anchor="b">
            <a:normAutofit/>
          </a:bodyPr>
          <a:lstStyle>
            <a:lvl1pPr marL="14400" algn="l">
              <a:lnSpc>
                <a:spcPct val="85000"/>
              </a:lnSpc>
              <a:defRPr sz="9900" b="1">
                <a:latin typeface="Roboto" panose="02000000000000000000" pitchFamily="2" charset="0"/>
                <a:ea typeface="Roboto" panose="02000000000000000000" pitchFamily="2" charset="0"/>
              </a:defRPr>
            </a:lvl1pPr>
          </a:lstStyle>
          <a:p>
            <a:r>
              <a:rPr lang="en-US"/>
              <a:t>Presentation title here, up to three lines</a:t>
            </a:r>
            <a:endParaRPr lang="en-GB"/>
          </a:p>
        </p:txBody>
      </p:sp>
      <p:sp>
        <p:nvSpPr>
          <p:cNvPr id="3" name="Subtitle 2">
            <a:extLst>
              <a:ext uri="{FF2B5EF4-FFF2-40B4-BE49-F238E27FC236}">
                <a16:creationId xmlns:a16="http://schemas.microsoft.com/office/drawing/2014/main" id="{CC6F8AD1-2A84-478B-9183-1AED7D5B0628}"/>
              </a:ext>
            </a:extLst>
          </p:cNvPr>
          <p:cNvSpPr>
            <a:spLocks noGrp="1"/>
          </p:cNvSpPr>
          <p:nvPr>
            <p:ph type="subTitle" idx="1" hasCustomPrompt="1"/>
          </p:nvPr>
        </p:nvSpPr>
        <p:spPr>
          <a:xfrm>
            <a:off x="691509" y="7477256"/>
            <a:ext cx="7740316" cy="1615159"/>
          </a:xfrm>
          <a:prstGeom prst="rect">
            <a:avLst/>
          </a:prstGeom>
        </p:spPr>
        <p:txBody>
          <a:bodyPr>
            <a:normAutofit/>
          </a:bodyPr>
          <a:lstStyle>
            <a:lvl1pPr marL="0" indent="0" algn="l">
              <a:lnSpc>
                <a:spcPct val="105000"/>
              </a:lnSpc>
              <a:buNone/>
              <a:defRPr sz="4950">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Subheading to go here, can go over two lines</a:t>
            </a:r>
            <a:endParaRPr lang="en-GB"/>
          </a:p>
        </p:txBody>
      </p:sp>
      <p:grpSp>
        <p:nvGrpSpPr>
          <p:cNvPr id="10" name="Group 9">
            <a:extLst>
              <a:ext uri="{FF2B5EF4-FFF2-40B4-BE49-F238E27FC236}">
                <a16:creationId xmlns:a16="http://schemas.microsoft.com/office/drawing/2014/main" id="{991FE2C1-4E40-45F8-BC30-D58FE5498C13}"/>
              </a:ext>
            </a:extLst>
          </p:cNvPr>
          <p:cNvGrpSpPr>
            <a:grpSpLocks noChangeAspect="1"/>
          </p:cNvGrpSpPr>
          <p:nvPr userDrawn="1"/>
        </p:nvGrpSpPr>
        <p:grpSpPr>
          <a:xfrm>
            <a:off x="13942401" y="0"/>
            <a:ext cx="4343147" cy="3383843"/>
            <a:chOff x="0" y="0"/>
            <a:chExt cx="5790863" cy="4511791"/>
          </a:xfrm>
          <a:solidFill>
            <a:srgbClr val="FFCD00"/>
          </a:solidFill>
        </p:grpSpPr>
        <p:sp>
          <p:nvSpPr>
            <p:cNvPr id="11" name="Freeform 10">
              <a:extLst>
                <a:ext uri="{FF2B5EF4-FFF2-40B4-BE49-F238E27FC236}">
                  <a16:creationId xmlns:a16="http://schemas.microsoft.com/office/drawing/2014/main" id="{DB78E2E0-17D8-4DA5-85AD-B24ED39B6D01}"/>
                </a:ext>
              </a:extLst>
            </p:cNvPr>
            <p:cNvSpPr/>
            <p:nvPr/>
          </p:nvSpPr>
          <p:spPr>
            <a:xfrm>
              <a:off x="0" y="0"/>
              <a:ext cx="5790311" cy="4511802"/>
            </a:xfrm>
            <a:custGeom>
              <a:avLst/>
              <a:gdLst/>
              <a:ahLst/>
              <a:cxnLst/>
              <a:rect l="l" t="t" r="r" b="b"/>
              <a:pathLst>
                <a:path w="5790311" h="4511802">
                  <a:moveTo>
                    <a:pt x="5790311" y="0"/>
                  </a:moveTo>
                  <a:lnTo>
                    <a:pt x="871855" y="0"/>
                  </a:lnTo>
                  <a:lnTo>
                    <a:pt x="0" y="2053971"/>
                  </a:lnTo>
                  <a:lnTo>
                    <a:pt x="5790311" y="4511802"/>
                  </a:lnTo>
                  <a:lnTo>
                    <a:pt x="5790311" y="0"/>
                  </a:lnTo>
                  <a:close/>
                </a:path>
              </a:pathLst>
            </a:custGeom>
            <a:grpFill/>
          </p:spPr>
        </p:sp>
      </p:grpSp>
    </p:spTree>
    <p:extLst>
      <p:ext uri="{BB962C8B-B14F-4D97-AF65-F5344CB8AC3E}">
        <p14:creationId xmlns:p14="http://schemas.microsoft.com/office/powerpoint/2010/main" val="25113444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 white slide with imag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057025-062B-47C3-AE86-BE497A559288}"/>
              </a:ext>
            </a:extLst>
          </p:cNvPr>
          <p:cNvSpPr/>
          <p:nvPr userDrawn="1"/>
        </p:nvSpPr>
        <p:spPr>
          <a:xfrm rot="312632">
            <a:off x="6551758" y="8851810"/>
            <a:ext cx="12033047" cy="2870383"/>
          </a:xfrm>
          <a:prstGeom prst="rect">
            <a:avLst/>
          </a:prstGeom>
          <a:solidFill>
            <a:srgbClr val="C4D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 name="Title Placeholder 1">
            <a:extLst>
              <a:ext uri="{FF2B5EF4-FFF2-40B4-BE49-F238E27FC236}">
                <a16:creationId xmlns:a16="http://schemas.microsoft.com/office/drawing/2014/main" id="{F08A5EA0-C9EE-44B6-86A7-5B9CA5115CCF}"/>
              </a:ext>
            </a:extLst>
          </p:cNvPr>
          <p:cNvSpPr>
            <a:spLocks noGrp="1"/>
          </p:cNvSpPr>
          <p:nvPr>
            <p:ph type="title" hasCustomPrompt="1"/>
          </p:nvPr>
        </p:nvSpPr>
        <p:spPr>
          <a:xfrm>
            <a:off x="750330" y="1777206"/>
            <a:ext cx="8850871" cy="1922463"/>
          </a:xfrm>
          <a:prstGeom prst="rect">
            <a:avLst/>
          </a:prstGeom>
        </p:spPr>
        <p:txBody>
          <a:bodyPr vert="horz" lIns="91440" tIns="45720" rIns="91440" bIns="45720" rtlCol="0" anchor="ctr">
            <a:normAutofit/>
          </a:bodyPr>
          <a:lstStyle>
            <a:lvl1pPr>
              <a:defRPr/>
            </a:lvl1pPr>
          </a:lstStyle>
          <a:p>
            <a:r>
              <a:rPr lang="en-US"/>
              <a:t>Title</a:t>
            </a:r>
            <a:endParaRPr lang="en-GB"/>
          </a:p>
        </p:txBody>
      </p:sp>
      <p:sp>
        <p:nvSpPr>
          <p:cNvPr id="8" name="TextBox 7">
            <a:extLst>
              <a:ext uri="{FF2B5EF4-FFF2-40B4-BE49-F238E27FC236}">
                <a16:creationId xmlns:a16="http://schemas.microsoft.com/office/drawing/2014/main" id="{31DCE7AB-D272-4407-BA70-12B01534C93A}"/>
              </a:ext>
            </a:extLst>
          </p:cNvPr>
          <p:cNvSpPr txBox="1"/>
          <p:nvPr userDrawn="1"/>
        </p:nvSpPr>
        <p:spPr>
          <a:xfrm>
            <a:off x="14554202" y="9302750"/>
            <a:ext cx="3059671" cy="523220"/>
          </a:xfrm>
          <a:prstGeom prst="rect">
            <a:avLst/>
          </a:prstGeom>
          <a:noFill/>
        </p:spPr>
        <p:txBody>
          <a:bodyPr wrap="square" rtlCol="0">
            <a:spAutoFit/>
          </a:bodyPr>
          <a:lstStyle/>
          <a:p>
            <a:pPr algn="r"/>
            <a:r>
              <a:rPr lang="en-GB" sz="2800" b="1">
                <a:latin typeface="Roboto" panose="02000000000000000000" pitchFamily="2" charset="0"/>
                <a:ea typeface="Roboto" panose="02000000000000000000" pitchFamily="2" charset="0"/>
              </a:rPr>
              <a:t>lse.ac.uk/careers</a:t>
            </a:r>
          </a:p>
        </p:txBody>
      </p:sp>
      <p:sp>
        <p:nvSpPr>
          <p:cNvPr id="10" name="Text Placeholder 9">
            <a:extLst>
              <a:ext uri="{FF2B5EF4-FFF2-40B4-BE49-F238E27FC236}">
                <a16:creationId xmlns:a16="http://schemas.microsoft.com/office/drawing/2014/main" id="{830511F0-D94C-40D8-B5B7-DDE9C5E44571}"/>
              </a:ext>
            </a:extLst>
          </p:cNvPr>
          <p:cNvSpPr>
            <a:spLocks noGrp="1"/>
          </p:cNvSpPr>
          <p:nvPr>
            <p:ph type="body" sz="quarter" idx="10" hasCustomPrompt="1"/>
          </p:nvPr>
        </p:nvSpPr>
        <p:spPr>
          <a:xfrm>
            <a:off x="750890" y="3700463"/>
            <a:ext cx="8850311" cy="4610100"/>
          </a:xfrm>
          <a:prstGeom prst="rect">
            <a:avLst/>
          </a:prstGeom>
        </p:spPr>
        <p:txBody>
          <a:bodyPr/>
          <a:lstStyle>
            <a:lvl1pPr>
              <a:defRPr/>
            </a:lvl1pPr>
          </a:lstStyle>
          <a:p>
            <a:pPr lvl="0"/>
            <a:r>
              <a:rPr lang="en-US"/>
              <a:t>Body (Roboto 41)</a:t>
            </a:r>
          </a:p>
          <a:p>
            <a:pPr lvl="1"/>
            <a:r>
              <a:rPr lang="en-US"/>
              <a:t>Second level</a:t>
            </a:r>
          </a:p>
          <a:p>
            <a:pPr lvl="2"/>
            <a:r>
              <a:rPr lang="en-US"/>
              <a:t>Third level</a:t>
            </a:r>
          </a:p>
          <a:p>
            <a:pPr lvl="3"/>
            <a:r>
              <a:rPr lang="en-US"/>
              <a:t>Fourth level</a:t>
            </a:r>
          </a:p>
          <a:p>
            <a:pPr lvl="4"/>
            <a:r>
              <a:rPr lang="en-US"/>
              <a:t>Fifth level</a:t>
            </a:r>
            <a:endParaRPr lang="en-GB"/>
          </a:p>
        </p:txBody>
      </p:sp>
      <p:sp>
        <p:nvSpPr>
          <p:cNvPr id="3" name="Picture Placeholder 2">
            <a:extLst>
              <a:ext uri="{FF2B5EF4-FFF2-40B4-BE49-F238E27FC236}">
                <a16:creationId xmlns:a16="http://schemas.microsoft.com/office/drawing/2014/main" id="{86D3B3E2-10CC-47C3-A4F4-DDE51D62912B}"/>
              </a:ext>
            </a:extLst>
          </p:cNvPr>
          <p:cNvSpPr>
            <a:spLocks noGrp="1"/>
          </p:cNvSpPr>
          <p:nvPr>
            <p:ph type="pic" sz="quarter" idx="11"/>
          </p:nvPr>
        </p:nvSpPr>
        <p:spPr>
          <a:xfrm>
            <a:off x="10058401" y="800102"/>
            <a:ext cx="7478713" cy="7478713"/>
          </a:xfrm>
          <a:prstGeom prst="rect">
            <a:avLst/>
          </a:prstGeom>
        </p:spPr>
        <p:txBody>
          <a:bodyPr/>
          <a:lstStyle/>
          <a:p>
            <a:r>
              <a:rPr lang="en-US"/>
              <a:t>Click icon to add picture</a:t>
            </a:r>
            <a:endParaRPr lang="en-GB"/>
          </a:p>
        </p:txBody>
      </p:sp>
    </p:spTree>
    <p:extLst>
      <p:ext uri="{BB962C8B-B14F-4D97-AF65-F5344CB8AC3E}">
        <p14:creationId xmlns:p14="http://schemas.microsoft.com/office/powerpoint/2010/main" val="17565248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eneric Green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1D8EAED-6FD1-4313-955B-FA4FD57F386E}"/>
              </a:ext>
            </a:extLst>
          </p:cNvPr>
          <p:cNvSpPr/>
          <p:nvPr userDrawn="1"/>
        </p:nvSpPr>
        <p:spPr>
          <a:xfrm rot="21013837">
            <a:off x="13898314" y="8450014"/>
            <a:ext cx="5295900" cy="5295900"/>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Title Placeholder 1">
            <a:extLst>
              <a:ext uri="{FF2B5EF4-FFF2-40B4-BE49-F238E27FC236}">
                <a16:creationId xmlns:a16="http://schemas.microsoft.com/office/drawing/2014/main" id="{F0FF9E92-5539-4DBF-9383-89508A99B8B5}"/>
              </a:ext>
            </a:extLst>
          </p:cNvPr>
          <p:cNvSpPr>
            <a:spLocks noGrp="1"/>
          </p:cNvSpPr>
          <p:nvPr>
            <p:ph type="title" hasCustomPrompt="1"/>
          </p:nvPr>
        </p:nvSpPr>
        <p:spPr>
          <a:xfrm>
            <a:off x="750330" y="1777206"/>
            <a:ext cx="11391900" cy="1922463"/>
          </a:xfrm>
          <a:prstGeom prst="rect">
            <a:avLst/>
          </a:prstGeom>
        </p:spPr>
        <p:txBody>
          <a:bodyPr vert="horz" lIns="91440" tIns="45720" rIns="91440" bIns="45720" rtlCol="0" anchor="ctr">
            <a:normAutofit/>
          </a:bodyPr>
          <a:lstStyle>
            <a:lvl1pPr>
              <a:defRPr/>
            </a:lvl1pPr>
          </a:lstStyle>
          <a:p>
            <a:r>
              <a:rPr lang="en-US"/>
              <a:t>Title</a:t>
            </a:r>
            <a:endParaRPr lang="en-GB"/>
          </a:p>
        </p:txBody>
      </p:sp>
      <p:sp>
        <p:nvSpPr>
          <p:cNvPr id="12" name="TextBox 11">
            <a:extLst>
              <a:ext uri="{FF2B5EF4-FFF2-40B4-BE49-F238E27FC236}">
                <a16:creationId xmlns:a16="http://schemas.microsoft.com/office/drawing/2014/main" id="{66763C05-C046-491B-AFE0-628479E30C56}"/>
              </a:ext>
            </a:extLst>
          </p:cNvPr>
          <p:cNvSpPr txBox="1"/>
          <p:nvPr userDrawn="1"/>
        </p:nvSpPr>
        <p:spPr>
          <a:xfrm>
            <a:off x="14554202" y="9302750"/>
            <a:ext cx="3059671" cy="523220"/>
          </a:xfrm>
          <a:prstGeom prst="rect">
            <a:avLst/>
          </a:prstGeom>
          <a:noFill/>
        </p:spPr>
        <p:txBody>
          <a:bodyPr wrap="square" rtlCol="0">
            <a:spAutoFit/>
          </a:bodyPr>
          <a:lstStyle/>
          <a:p>
            <a:pPr algn="r"/>
            <a:r>
              <a:rPr lang="en-GB" sz="2800" b="1">
                <a:latin typeface="Roboto" panose="02000000000000000000" pitchFamily="2" charset="0"/>
                <a:ea typeface="Roboto" panose="02000000000000000000" pitchFamily="2" charset="0"/>
              </a:rPr>
              <a:t>lse.ac.uk/careers</a:t>
            </a:r>
          </a:p>
        </p:txBody>
      </p:sp>
      <p:sp>
        <p:nvSpPr>
          <p:cNvPr id="15" name="Text Placeholder 14">
            <a:extLst>
              <a:ext uri="{FF2B5EF4-FFF2-40B4-BE49-F238E27FC236}">
                <a16:creationId xmlns:a16="http://schemas.microsoft.com/office/drawing/2014/main" id="{E6443F5B-D8F6-4404-9A70-0A7B59610956}"/>
              </a:ext>
            </a:extLst>
          </p:cNvPr>
          <p:cNvSpPr>
            <a:spLocks noGrp="1"/>
          </p:cNvSpPr>
          <p:nvPr>
            <p:ph type="body" sz="quarter" idx="10" hasCustomPrompt="1"/>
          </p:nvPr>
        </p:nvSpPr>
        <p:spPr>
          <a:xfrm>
            <a:off x="750888" y="3700465"/>
            <a:ext cx="16470312" cy="4338637"/>
          </a:xfrm>
          <a:prstGeom prst="rect">
            <a:avLst/>
          </a:prstGeom>
        </p:spPr>
        <p:txBody>
          <a:bodyPr/>
          <a:lstStyle>
            <a:lvl1pPr>
              <a:defRPr/>
            </a:lvl1pPr>
          </a:lstStyle>
          <a:p>
            <a:pPr lvl="0"/>
            <a:r>
              <a:rPr lang="en-US"/>
              <a:t>Body (Roboto 41)</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815605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eneric Green slide with imag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1D8EAED-6FD1-4313-955B-FA4FD57F386E}"/>
              </a:ext>
            </a:extLst>
          </p:cNvPr>
          <p:cNvSpPr/>
          <p:nvPr userDrawn="1"/>
        </p:nvSpPr>
        <p:spPr>
          <a:xfrm rot="21013837">
            <a:off x="13898314" y="8450014"/>
            <a:ext cx="5295900" cy="5295900"/>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Title Placeholder 1">
            <a:extLst>
              <a:ext uri="{FF2B5EF4-FFF2-40B4-BE49-F238E27FC236}">
                <a16:creationId xmlns:a16="http://schemas.microsoft.com/office/drawing/2014/main" id="{F0FF9E92-5539-4DBF-9383-89508A99B8B5}"/>
              </a:ext>
            </a:extLst>
          </p:cNvPr>
          <p:cNvSpPr>
            <a:spLocks noGrp="1"/>
          </p:cNvSpPr>
          <p:nvPr>
            <p:ph type="title" hasCustomPrompt="1"/>
          </p:nvPr>
        </p:nvSpPr>
        <p:spPr>
          <a:xfrm>
            <a:off x="750330" y="1777206"/>
            <a:ext cx="9308071" cy="1922463"/>
          </a:xfrm>
          <a:prstGeom prst="rect">
            <a:avLst/>
          </a:prstGeom>
        </p:spPr>
        <p:txBody>
          <a:bodyPr vert="horz" lIns="91440" tIns="45720" rIns="91440" bIns="45720" rtlCol="0" anchor="ctr">
            <a:normAutofit/>
          </a:bodyPr>
          <a:lstStyle>
            <a:lvl1pPr>
              <a:defRPr/>
            </a:lvl1pPr>
          </a:lstStyle>
          <a:p>
            <a:r>
              <a:rPr lang="en-US"/>
              <a:t>Title</a:t>
            </a:r>
            <a:endParaRPr lang="en-GB"/>
          </a:p>
        </p:txBody>
      </p:sp>
      <p:sp>
        <p:nvSpPr>
          <p:cNvPr id="12" name="TextBox 11">
            <a:extLst>
              <a:ext uri="{FF2B5EF4-FFF2-40B4-BE49-F238E27FC236}">
                <a16:creationId xmlns:a16="http://schemas.microsoft.com/office/drawing/2014/main" id="{66763C05-C046-491B-AFE0-628479E30C56}"/>
              </a:ext>
            </a:extLst>
          </p:cNvPr>
          <p:cNvSpPr txBox="1"/>
          <p:nvPr userDrawn="1"/>
        </p:nvSpPr>
        <p:spPr>
          <a:xfrm>
            <a:off x="14554202" y="9302750"/>
            <a:ext cx="3059671" cy="523220"/>
          </a:xfrm>
          <a:prstGeom prst="rect">
            <a:avLst/>
          </a:prstGeom>
          <a:noFill/>
        </p:spPr>
        <p:txBody>
          <a:bodyPr wrap="square" rtlCol="0">
            <a:spAutoFit/>
          </a:bodyPr>
          <a:lstStyle/>
          <a:p>
            <a:pPr algn="r"/>
            <a:r>
              <a:rPr lang="en-GB" sz="2800" b="1">
                <a:latin typeface="Roboto" panose="02000000000000000000" pitchFamily="2" charset="0"/>
                <a:ea typeface="Roboto" panose="02000000000000000000" pitchFamily="2" charset="0"/>
              </a:rPr>
              <a:t>lse.ac.uk/careers</a:t>
            </a:r>
          </a:p>
        </p:txBody>
      </p:sp>
      <p:sp>
        <p:nvSpPr>
          <p:cNvPr id="3" name="Picture Placeholder 2">
            <a:extLst>
              <a:ext uri="{FF2B5EF4-FFF2-40B4-BE49-F238E27FC236}">
                <a16:creationId xmlns:a16="http://schemas.microsoft.com/office/drawing/2014/main" id="{2DC51725-F968-418B-8BC3-6076716A1376}"/>
              </a:ext>
            </a:extLst>
          </p:cNvPr>
          <p:cNvSpPr>
            <a:spLocks noGrp="1"/>
          </p:cNvSpPr>
          <p:nvPr>
            <p:ph type="pic" sz="quarter" idx="10"/>
          </p:nvPr>
        </p:nvSpPr>
        <p:spPr>
          <a:xfrm>
            <a:off x="10602912" y="1289050"/>
            <a:ext cx="6934200" cy="6750050"/>
          </a:xfrm>
          <a:prstGeom prst="rect">
            <a:avLst/>
          </a:prstGeom>
        </p:spPr>
        <p:txBody>
          <a:bodyPr/>
          <a:lstStyle/>
          <a:p>
            <a:r>
              <a:rPr lang="en-US"/>
              <a:t>Click icon to add picture</a:t>
            </a:r>
            <a:endParaRPr lang="en-GB"/>
          </a:p>
        </p:txBody>
      </p:sp>
      <p:sp>
        <p:nvSpPr>
          <p:cNvPr id="5" name="Text Placeholder 4">
            <a:extLst>
              <a:ext uri="{FF2B5EF4-FFF2-40B4-BE49-F238E27FC236}">
                <a16:creationId xmlns:a16="http://schemas.microsoft.com/office/drawing/2014/main" id="{384BDDCB-D632-4054-81DC-49CBE43DA665}"/>
              </a:ext>
            </a:extLst>
          </p:cNvPr>
          <p:cNvSpPr>
            <a:spLocks noGrp="1"/>
          </p:cNvSpPr>
          <p:nvPr>
            <p:ph type="body" sz="quarter" idx="11" hasCustomPrompt="1"/>
          </p:nvPr>
        </p:nvSpPr>
        <p:spPr>
          <a:xfrm>
            <a:off x="750889" y="3700465"/>
            <a:ext cx="9307511" cy="5329237"/>
          </a:xfrm>
          <a:prstGeom prst="rect">
            <a:avLst/>
          </a:prstGeom>
        </p:spPr>
        <p:txBody>
          <a:bodyPr/>
          <a:lstStyle>
            <a:lvl1pPr>
              <a:defRPr/>
            </a:lvl1pPr>
          </a:lstStyle>
          <a:p>
            <a:pPr lvl="0"/>
            <a:r>
              <a:rPr lang="en-US"/>
              <a:t>Body (Roboto 41)</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318433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eedback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CC29AB-36D0-4B33-A50C-9C25C7AFF0F9}"/>
              </a:ext>
            </a:extLst>
          </p:cNvPr>
          <p:cNvSpPr/>
          <p:nvPr userDrawn="1"/>
        </p:nvSpPr>
        <p:spPr>
          <a:xfrm rot="21013837">
            <a:off x="13898314" y="8450014"/>
            <a:ext cx="5295900" cy="5295900"/>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Title Placeholder 1">
            <a:extLst>
              <a:ext uri="{FF2B5EF4-FFF2-40B4-BE49-F238E27FC236}">
                <a16:creationId xmlns:a16="http://schemas.microsoft.com/office/drawing/2014/main" id="{F0FF9E92-5539-4DBF-9383-89508A99B8B5}"/>
              </a:ext>
            </a:extLst>
          </p:cNvPr>
          <p:cNvSpPr>
            <a:spLocks noGrp="1"/>
          </p:cNvSpPr>
          <p:nvPr>
            <p:ph type="title" hasCustomPrompt="1"/>
          </p:nvPr>
        </p:nvSpPr>
        <p:spPr>
          <a:xfrm>
            <a:off x="750330" y="1777206"/>
            <a:ext cx="11391900" cy="1922463"/>
          </a:xfrm>
          <a:prstGeom prst="rect">
            <a:avLst/>
          </a:prstGeom>
        </p:spPr>
        <p:txBody>
          <a:bodyPr vert="horz" lIns="91440" tIns="45720" rIns="91440" bIns="45720" rtlCol="0" anchor="ctr">
            <a:normAutofit/>
          </a:bodyPr>
          <a:lstStyle>
            <a:lvl1pPr marL="14400">
              <a:defRPr/>
            </a:lvl1pPr>
          </a:lstStyle>
          <a:p>
            <a:r>
              <a:rPr lang="en-US"/>
              <a:t>Title</a:t>
            </a:r>
            <a:endParaRPr lang="en-GB"/>
          </a:p>
        </p:txBody>
      </p:sp>
      <p:sp>
        <p:nvSpPr>
          <p:cNvPr id="5" name="Rectangle 4">
            <a:extLst>
              <a:ext uri="{FF2B5EF4-FFF2-40B4-BE49-F238E27FC236}">
                <a16:creationId xmlns:a16="http://schemas.microsoft.com/office/drawing/2014/main" id="{163E1277-02AA-4411-AACD-D00A91D72FB0}"/>
              </a:ext>
            </a:extLst>
          </p:cNvPr>
          <p:cNvSpPr/>
          <p:nvPr userDrawn="1"/>
        </p:nvSpPr>
        <p:spPr>
          <a:xfrm>
            <a:off x="11860771" y="3113881"/>
            <a:ext cx="5600700" cy="5600700"/>
          </a:xfrm>
          <a:prstGeom prst="rect">
            <a:avLst/>
          </a:prstGeom>
          <a:solidFill>
            <a:srgbClr val="55A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200">
                <a:latin typeface="Roboto" panose="02000000000000000000" pitchFamily="2" charset="0"/>
                <a:ea typeface="Roboto" panose="02000000000000000000" pitchFamily="2" charset="0"/>
              </a:rPr>
              <a:t>Placeholder for QR code</a:t>
            </a:r>
          </a:p>
        </p:txBody>
      </p:sp>
      <p:sp>
        <p:nvSpPr>
          <p:cNvPr id="11" name="TextBox 10">
            <a:extLst>
              <a:ext uri="{FF2B5EF4-FFF2-40B4-BE49-F238E27FC236}">
                <a16:creationId xmlns:a16="http://schemas.microsoft.com/office/drawing/2014/main" id="{0F1932E1-0EF2-46C6-981A-09BE27715B57}"/>
              </a:ext>
            </a:extLst>
          </p:cNvPr>
          <p:cNvSpPr txBox="1"/>
          <p:nvPr userDrawn="1"/>
        </p:nvSpPr>
        <p:spPr>
          <a:xfrm>
            <a:off x="14554202" y="9302750"/>
            <a:ext cx="3059671" cy="523220"/>
          </a:xfrm>
          <a:prstGeom prst="rect">
            <a:avLst/>
          </a:prstGeom>
          <a:noFill/>
        </p:spPr>
        <p:txBody>
          <a:bodyPr wrap="square" rtlCol="0">
            <a:spAutoFit/>
          </a:bodyPr>
          <a:lstStyle/>
          <a:p>
            <a:pPr algn="r"/>
            <a:r>
              <a:rPr lang="en-GB" sz="2800" b="1">
                <a:latin typeface="Roboto" panose="02000000000000000000" pitchFamily="2" charset="0"/>
                <a:ea typeface="Roboto" panose="02000000000000000000" pitchFamily="2" charset="0"/>
              </a:rPr>
              <a:t>lse.ac.uk/careers</a:t>
            </a:r>
          </a:p>
        </p:txBody>
      </p:sp>
      <p:sp>
        <p:nvSpPr>
          <p:cNvPr id="3" name="Text Placeholder 2">
            <a:extLst>
              <a:ext uri="{FF2B5EF4-FFF2-40B4-BE49-F238E27FC236}">
                <a16:creationId xmlns:a16="http://schemas.microsoft.com/office/drawing/2014/main" id="{1FBE7B36-4C0F-4D8F-94ED-42876E0EC30C}"/>
              </a:ext>
            </a:extLst>
          </p:cNvPr>
          <p:cNvSpPr>
            <a:spLocks noGrp="1"/>
          </p:cNvSpPr>
          <p:nvPr>
            <p:ph type="body" sz="quarter" idx="10" hasCustomPrompt="1"/>
          </p:nvPr>
        </p:nvSpPr>
        <p:spPr>
          <a:xfrm>
            <a:off x="750889" y="3700464"/>
            <a:ext cx="10745787" cy="5602287"/>
          </a:xfrm>
          <a:prstGeom prst="rect">
            <a:avLst/>
          </a:prstGeom>
        </p:spPr>
        <p:txBody>
          <a:bodyPr/>
          <a:lstStyle>
            <a:lvl1pPr>
              <a:defRPr/>
            </a:lvl1pPr>
          </a:lstStyle>
          <a:p>
            <a:pPr lvl="0"/>
            <a:r>
              <a:rPr lang="en-US"/>
              <a:t>Body (Roboto 41)</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81967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5D9E031B-F41E-4454-AACB-7E7F05EDDB1A}"/>
              </a:ext>
            </a:extLst>
          </p:cNvPr>
          <p:cNvGrpSpPr/>
          <p:nvPr userDrawn="1"/>
        </p:nvGrpSpPr>
        <p:grpSpPr>
          <a:xfrm>
            <a:off x="-46301" y="755618"/>
            <a:ext cx="17583973" cy="9531381"/>
            <a:chOff x="0" y="0"/>
            <a:chExt cx="23445297" cy="12708508"/>
          </a:xfrm>
        </p:grpSpPr>
        <p:sp>
          <p:nvSpPr>
            <p:cNvPr id="5" name="Freeform 3">
              <a:extLst>
                <a:ext uri="{FF2B5EF4-FFF2-40B4-BE49-F238E27FC236}">
                  <a16:creationId xmlns:a16="http://schemas.microsoft.com/office/drawing/2014/main" id="{FD454E8D-03A6-4B07-8106-240D457548FD}"/>
                </a:ext>
              </a:extLst>
            </p:cNvPr>
            <p:cNvSpPr/>
            <p:nvPr/>
          </p:nvSpPr>
          <p:spPr>
            <a:xfrm>
              <a:off x="0" y="0"/>
              <a:ext cx="23445343" cy="12708510"/>
            </a:xfrm>
            <a:custGeom>
              <a:avLst/>
              <a:gdLst/>
              <a:ahLst/>
              <a:cxnLst/>
              <a:rect l="l" t="t" r="r" b="b"/>
              <a:pathLst>
                <a:path w="23445343" h="12708510">
                  <a:moveTo>
                    <a:pt x="1063371" y="0"/>
                  </a:moveTo>
                  <a:lnTo>
                    <a:pt x="23445343" y="7490968"/>
                  </a:lnTo>
                  <a:lnTo>
                    <a:pt x="23445343" y="12708510"/>
                  </a:lnTo>
                  <a:lnTo>
                    <a:pt x="0" y="12708510"/>
                  </a:lnTo>
                  <a:close/>
                </a:path>
              </a:pathLst>
            </a:custGeom>
            <a:solidFill>
              <a:srgbClr val="C4D600"/>
            </a:solidFill>
          </p:spPr>
          <p:txBody>
            <a:bodyPr/>
            <a:lstStyle/>
            <a:p>
              <a:endParaRPr lang="en-GB" sz="1800"/>
            </a:p>
          </p:txBody>
        </p:sp>
        <p:sp>
          <p:nvSpPr>
            <p:cNvPr id="6" name="TextBox 4">
              <a:extLst>
                <a:ext uri="{FF2B5EF4-FFF2-40B4-BE49-F238E27FC236}">
                  <a16:creationId xmlns:a16="http://schemas.microsoft.com/office/drawing/2014/main" id="{9ABE941A-112E-4E93-84EB-6790291AD6A1}"/>
                </a:ext>
              </a:extLst>
            </p:cNvPr>
            <p:cNvSpPr txBox="1"/>
            <p:nvPr/>
          </p:nvSpPr>
          <p:spPr>
            <a:xfrm>
              <a:off x="0" y="-28575"/>
              <a:ext cx="23445297" cy="12737083"/>
            </a:xfrm>
            <a:prstGeom prst="rect">
              <a:avLst/>
            </a:prstGeom>
          </p:spPr>
          <p:txBody>
            <a:bodyPr lIns="50800" tIns="50800" rIns="50800" bIns="50800" rtlCol="0" anchor="b"/>
            <a:lstStyle/>
            <a:p>
              <a:pPr algn="ctr">
                <a:lnSpc>
                  <a:spcPts val="2520"/>
                </a:lnSpc>
              </a:pPr>
              <a:endParaRPr lang="en-US" sz="2000">
                <a:solidFill>
                  <a:srgbClr val="FAC822"/>
                </a:solidFill>
                <a:latin typeface="Roboto"/>
              </a:endParaRPr>
            </a:p>
          </p:txBody>
        </p:sp>
      </p:grpSp>
      <p:grpSp>
        <p:nvGrpSpPr>
          <p:cNvPr id="7" name="Group 5">
            <a:extLst>
              <a:ext uri="{FF2B5EF4-FFF2-40B4-BE49-F238E27FC236}">
                <a16:creationId xmlns:a16="http://schemas.microsoft.com/office/drawing/2014/main" id="{52FD6158-CBA2-48F7-A202-42B522E28A91}"/>
              </a:ext>
            </a:extLst>
          </p:cNvPr>
          <p:cNvGrpSpPr/>
          <p:nvPr userDrawn="1"/>
        </p:nvGrpSpPr>
        <p:grpSpPr>
          <a:xfrm>
            <a:off x="11430001" y="8429918"/>
            <a:ext cx="6852119" cy="1857082"/>
            <a:chOff x="0" y="0"/>
            <a:chExt cx="9136157" cy="2476109"/>
          </a:xfrm>
        </p:grpSpPr>
        <p:sp>
          <p:nvSpPr>
            <p:cNvPr id="8" name="Freeform 6">
              <a:extLst>
                <a:ext uri="{FF2B5EF4-FFF2-40B4-BE49-F238E27FC236}">
                  <a16:creationId xmlns:a16="http://schemas.microsoft.com/office/drawing/2014/main" id="{CE35A567-182F-4E49-8184-914EB393CA0A}"/>
                </a:ext>
              </a:extLst>
            </p:cNvPr>
            <p:cNvSpPr/>
            <p:nvPr/>
          </p:nvSpPr>
          <p:spPr>
            <a:xfrm>
              <a:off x="0" y="0"/>
              <a:ext cx="9136126" cy="2476119"/>
            </a:xfrm>
            <a:custGeom>
              <a:avLst/>
              <a:gdLst/>
              <a:ahLst/>
              <a:cxnLst/>
              <a:rect l="l" t="t" r="r" b="b"/>
              <a:pathLst>
                <a:path w="9136126" h="2476119">
                  <a:moveTo>
                    <a:pt x="414401" y="0"/>
                  </a:moveTo>
                  <a:lnTo>
                    <a:pt x="9136126" y="1459484"/>
                  </a:lnTo>
                  <a:lnTo>
                    <a:pt x="9136126" y="2476119"/>
                  </a:lnTo>
                  <a:lnTo>
                    <a:pt x="0" y="2476119"/>
                  </a:lnTo>
                  <a:close/>
                </a:path>
              </a:pathLst>
            </a:custGeom>
            <a:solidFill>
              <a:srgbClr val="FAC822"/>
            </a:solidFill>
          </p:spPr>
        </p:sp>
        <p:sp>
          <p:nvSpPr>
            <p:cNvPr id="9" name="TextBox 7">
              <a:extLst>
                <a:ext uri="{FF2B5EF4-FFF2-40B4-BE49-F238E27FC236}">
                  <a16:creationId xmlns:a16="http://schemas.microsoft.com/office/drawing/2014/main" id="{428FE89F-5E7B-40DB-829C-E37FCC038454}"/>
                </a:ext>
              </a:extLst>
            </p:cNvPr>
            <p:cNvSpPr txBox="1"/>
            <p:nvPr/>
          </p:nvSpPr>
          <p:spPr>
            <a:xfrm>
              <a:off x="0" y="-28575"/>
              <a:ext cx="9136157" cy="2504684"/>
            </a:xfrm>
            <a:prstGeom prst="rect">
              <a:avLst/>
            </a:prstGeom>
          </p:spPr>
          <p:txBody>
            <a:bodyPr lIns="50800" tIns="50800" rIns="50800" bIns="50800" rtlCol="0" anchor="b"/>
            <a:lstStyle/>
            <a:p>
              <a:pPr algn="ctr">
                <a:lnSpc>
                  <a:spcPts val="2520"/>
                </a:lnSpc>
              </a:pPr>
              <a:r>
                <a:rPr lang="en-US" sz="2000">
                  <a:solidFill>
                    <a:srgbClr val="FAC822"/>
                  </a:solidFill>
                  <a:latin typeface="Roboto"/>
                </a:rPr>
                <a:t>Click icon to add picture</a:t>
              </a:r>
            </a:p>
          </p:txBody>
        </p:sp>
      </p:grpSp>
      <p:sp>
        <p:nvSpPr>
          <p:cNvPr id="2" name="Title 1">
            <a:extLst>
              <a:ext uri="{FF2B5EF4-FFF2-40B4-BE49-F238E27FC236}">
                <a16:creationId xmlns:a16="http://schemas.microsoft.com/office/drawing/2014/main" id="{72A4A142-9C8B-4AED-8470-96592999F0DD}"/>
              </a:ext>
            </a:extLst>
          </p:cNvPr>
          <p:cNvSpPr>
            <a:spLocks noGrp="1"/>
          </p:cNvSpPr>
          <p:nvPr>
            <p:ph type="title" hasCustomPrompt="1"/>
          </p:nvPr>
        </p:nvSpPr>
        <p:spPr>
          <a:xfrm>
            <a:off x="800359" y="4549359"/>
            <a:ext cx="11391900" cy="1922463"/>
          </a:xfrm>
        </p:spPr>
        <p:txBody>
          <a:bodyPr/>
          <a:lstStyle>
            <a:lvl1pPr>
              <a:defRPr/>
            </a:lvl1pPr>
          </a:lstStyle>
          <a:p>
            <a:r>
              <a:rPr lang="en-US"/>
              <a:t>Copy</a:t>
            </a:r>
            <a:endParaRPr lang="en-GB"/>
          </a:p>
        </p:txBody>
      </p:sp>
      <p:pic>
        <p:nvPicPr>
          <p:cNvPr id="10" name="Picture 9">
            <a:extLst>
              <a:ext uri="{FF2B5EF4-FFF2-40B4-BE49-F238E27FC236}">
                <a16:creationId xmlns:a16="http://schemas.microsoft.com/office/drawing/2014/main" id="{CFC7F1C8-F44B-4EA1-949B-1A6691AD6FF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750330" y="761881"/>
            <a:ext cx="3402229" cy="1089051"/>
          </a:xfrm>
          <a:prstGeom prst="rect">
            <a:avLst/>
          </a:prstGeom>
        </p:spPr>
      </p:pic>
      <p:sp>
        <p:nvSpPr>
          <p:cNvPr id="11" name="TextBox 10">
            <a:extLst>
              <a:ext uri="{FF2B5EF4-FFF2-40B4-BE49-F238E27FC236}">
                <a16:creationId xmlns:a16="http://schemas.microsoft.com/office/drawing/2014/main" id="{F072515C-57EB-4AA6-99C4-AA00A1E22CED}"/>
              </a:ext>
            </a:extLst>
          </p:cNvPr>
          <p:cNvSpPr txBox="1"/>
          <p:nvPr userDrawn="1"/>
        </p:nvSpPr>
        <p:spPr>
          <a:xfrm>
            <a:off x="14554202" y="9302750"/>
            <a:ext cx="3059671" cy="523220"/>
          </a:xfrm>
          <a:prstGeom prst="rect">
            <a:avLst/>
          </a:prstGeom>
          <a:noFill/>
        </p:spPr>
        <p:txBody>
          <a:bodyPr wrap="square" rtlCol="0">
            <a:spAutoFit/>
          </a:bodyPr>
          <a:lstStyle/>
          <a:p>
            <a:pPr algn="r"/>
            <a:r>
              <a:rPr lang="en-GB" sz="2800" b="1">
                <a:latin typeface="Roboto" panose="02000000000000000000" pitchFamily="2" charset="0"/>
                <a:ea typeface="Roboto" panose="02000000000000000000" pitchFamily="2" charset="0"/>
              </a:rPr>
              <a:t>lse.ac.uk/careers</a:t>
            </a:r>
          </a:p>
        </p:txBody>
      </p:sp>
    </p:spTree>
    <p:extLst>
      <p:ext uri="{BB962C8B-B14F-4D97-AF65-F5344CB8AC3E}">
        <p14:creationId xmlns:p14="http://schemas.microsoft.com/office/powerpoint/2010/main" val="1950226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3AB1BEA-90F7-439B-9628-3AD20D99E49C}"/>
              </a:ext>
            </a:extLst>
          </p:cNvPr>
          <p:cNvSpPr/>
          <p:nvPr userDrawn="1"/>
        </p:nvSpPr>
        <p:spPr>
          <a:xfrm>
            <a:off x="12496800" y="0"/>
            <a:ext cx="5791201" cy="10287000"/>
          </a:xfrm>
          <a:prstGeom prst="rect">
            <a:avLst/>
          </a:prstGeom>
          <a:solidFill>
            <a:srgbClr val="55A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A group of people walking down a flight of stairs&#10;&#10;Description automatically generated with medium confidence">
            <a:extLst>
              <a:ext uri="{FF2B5EF4-FFF2-40B4-BE49-F238E27FC236}">
                <a16:creationId xmlns:a16="http://schemas.microsoft.com/office/drawing/2014/main" id="{B7FF4130-AAAD-49C3-BA15-BD94342C347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384929">
            <a:off x="9658870" y="1158956"/>
            <a:ext cx="7890546" cy="7890546"/>
          </a:xfrm>
          <a:prstGeom prst="rect">
            <a:avLst/>
          </a:prstGeom>
        </p:spPr>
      </p:pic>
      <p:sp>
        <p:nvSpPr>
          <p:cNvPr id="2" name="Title 1">
            <a:extLst>
              <a:ext uri="{FF2B5EF4-FFF2-40B4-BE49-F238E27FC236}">
                <a16:creationId xmlns:a16="http://schemas.microsoft.com/office/drawing/2014/main" id="{03DC8E57-C7D9-4F9E-942B-50931798E3A1}"/>
              </a:ext>
            </a:extLst>
          </p:cNvPr>
          <p:cNvSpPr>
            <a:spLocks noGrp="1"/>
          </p:cNvSpPr>
          <p:nvPr>
            <p:ph type="ctrTitle" hasCustomPrompt="1"/>
          </p:nvPr>
        </p:nvSpPr>
        <p:spPr>
          <a:xfrm>
            <a:off x="691509" y="3177259"/>
            <a:ext cx="8606493" cy="3932481"/>
          </a:xfrm>
          <a:prstGeom prst="rect">
            <a:avLst/>
          </a:prstGeom>
        </p:spPr>
        <p:txBody>
          <a:bodyPr anchor="b">
            <a:normAutofit/>
          </a:bodyPr>
          <a:lstStyle>
            <a:lvl1pPr marL="14400" algn="l">
              <a:lnSpc>
                <a:spcPct val="85000"/>
              </a:lnSpc>
              <a:defRPr sz="9900" b="1">
                <a:latin typeface="Roboto" panose="02000000000000000000" pitchFamily="2" charset="0"/>
                <a:ea typeface="Roboto" panose="02000000000000000000" pitchFamily="2" charset="0"/>
              </a:defRPr>
            </a:lvl1pPr>
          </a:lstStyle>
          <a:p>
            <a:r>
              <a:rPr lang="en-US"/>
              <a:t>Presentation title here, up to three lines</a:t>
            </a:r>
            <a:endParaRPr lang="en-GB"/>
          </a:p>
        </p:txBody>
      </p:sp>
      <p:sp>
        <p:nvSpPr>
          <p:cNvPr id="3" name="Subtitle 2">
            <a:extLst>
              <a:ext uri="{FF2B5EF4-FFF2-40B4-BE49-F238E27FC236}">
                <a16:creationId xmlns:a16="http://schemas.microsoft.com/office/drawing/2014/main" id="{CC6F8AD1-2A84-478B-9183-1AED7D5B0628}"/>
              </a:ext>
            </a:extLst>
          </p:cNvPr>
          <p:cNvSpPr>
            <a:spLocks noGrp="1"/>
          </p:cNvSpPr>
          <p:nvPr>
            <p:ph type="subTitle" idx="1" hasCustomPrompt="1"/>
          </p:nvPr>
        </p:nvSpPr>
        <p:spPr>
          <a:xfrm>
            <a:off x="691509" y="7477256"/>
            <a:ext cx="7740316" cy="1615159"/>
          </a:xfrm>
          <a:prstGeom prst="rect">
            <a:avLst/>
          </a:prstGeom>
        </p:spPr>
        <p:txBody>
          <a:bodyPr>
            <a:normAutofit/>
          </a:bodyPr>
          <a:lstStyle>
            <a:lvl1pPr marL="0" indent="0" algn="l">
              <a:lnSpc>
                <a:spcPct val="105000"/>
              </a:lnSpc>
              <a:buNone/>
              <a:defRPr sz="4950">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Subheading to go here, can go over two lines</a:t>
            </a:r>
            <a:endParaRPr lang="en-GB"/>
          </a:p>
        </p:txBody>
      </p:sp>
      <p:grpSp>
        <p:nvGrpSpPr>
          <p:cNvPr id="10" name="Group 9">
            <a:extLst>
              <a:ext uri="{FF2B5EF4-FFF2-40B4-BE49-F238E27FC236}">
                <a16:creationId xmlns:a16="http://schemas.microsoft.com/office/drawing/2014/main" id="{991FE2C1-4E40-45F8-BC30-D58FE5498C13}"/>
              </a:ext>
            </a:extLst>
          </p:cNvPr>
          <p:cNvGrpSpPr>
            <a:grpSpLocks noChangeAspect="1"/>
          </p:cNvGrpSpPr>
          <p:nvPr userDrawn="1"/>
        </p:nvGrpSpPr>
        <p:grpSpPr>
          <a:xfrm>
            <a:off x="13942401" y="0"/>
            <a:ext cx="4343147" cy="3383843"/>
            <a:chOff x="0" y="0"/>
            <a:chExt cx="5790863" cy="4511791"/>
          </a:xfrm>
          <a:solidFill>
            <a:srgbClr val="FFCD00"/>
          </a:solidFill>
        </p:grpSpPr>
        <p:sp>
          <p:nvSpPr>
            <p:cNvPr id="11" name="Freeform 10">
              <a:extLst>
                <a:ext uri="{FF2B5EF4-FFF2-40B4-BE49-F238E27FC236}">
                  <a16:creationId xmlns:a16="http://schemas.microsoft.com/office/drawing/2014/main" id="{DB78E2E0-17D8-4DA5-85AD-B24ED39B6D01}"/>
                </a:ext>
              </a:extLst>
            </p:cNvPr>
            <p:cNvSpPr/>
            <p:nvPr/>
          </p:nvSpPr>
          <p:spPr>
            <a:xfrm>
              <a:off x="0" y="0"/>
              <a:ext cx="5790311" cy="4511802"/>
            </a:xfrm>
            <a:custGeom>
              <a:avLst/>
              <a:gdLst/>
              <a:ahLst/>
              <a:cxnLst/>
              <a:rect l="l" t="t" r="r" b="b"/>
              <a:pathLst>
                <a:path w="5790311" h="4511802">
                  <a:moveTo>
                    <a:pt x="5790311" y="0"/>
                  </a:moveTo>
                  <a:lnTo>
                    <a:pt x="871855" y="0"/>
                  </a:lnTo>
                  <a:lnTo>
                    <a:pt x="0" y="2053971"/>
                  </a:lnTo>
                  <a:lnTo>
                    <a:pt x="5790311" y="4511802"/>
                  </a:lnTo>
                  <a:lnTo>
                    <a:pt x="5790311" y="0"/>
                  </a:lnTo>
                  <a:close/>
                </a:path>
              </a:pathLst>
            </a:custGeom>
            <a:grpFill/>
          </p:spPr>
        </p:sp>
      </p:grpSp>
    </p:spTree>
    <p:extLst>
      <p:ext uri="{BB962C8B-B14F-4D97-AF65-F5344CB8AC3E}">
        <p14:creationId xmlns:p14="http://schemas.microsoft.com/office/powerpoint/2010/main" val="36179925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_Add own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3AB1BEA-90F7-439B-9628-3AD20D99E49C}"/>
              </a:ext>
            </a:extLst>
          </p:cNvPr>
          <p:cNvSpPr/>
          <p:nvPr userDrawn="1"/>
        </p:nvSpPr>
        <p:spPr>
          <a:xfrm>
            <a:off x="12496800" y="-25052"/>
            <a:ext cx="5791201" cy="10287000"/>
          </a:xfrm>
          <a:prstGeom prst="rect">
            <a:avLst/>
          </a:prstGeom>
          <a:solidFill>
            <a:srgbClr val="55A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cture Placeholder 4">
            <a:extLst>
              <a:ext uri="{FF2B5EF4-FFF2-40B4-BE49-F238E27FC236}">
                <a16:creationId xmlns:a16="http://schemas.microsoft.com/office/drawing/2014/main" id="{95BF257F-56C6-4F8B-9052-5500F22D4CB1}"/>
              </a:ext>
            </a:extLst>
          </p:cNvPr>
          <p:cNvSpPr>
            <a:spLocks noGrp="1"/>
          </p:cNvSpPr>
          <p:nvPr>
            <p:ph type="pic" sz="quarter" idx="10"/>
          </p:nvPr>
        </p:nvSpPr>
        <p:spPr>
          <a:xfrm rot="411986">
            <a:off x="9677487" y="1162391"/>
            <a:ext cx="7885108" cy="7885108"/>
          </a:xfrm>
          <a:prstGeom prst="rect">
            <a:avLst/>
          </a:prstGeom>
        </p:spPr>
        <p:txBody>
          <a:bodyPr/>
          <a:lstStyle/>
          <a:p>
            <a:r>
              <a:rPr lang="en-GB"/>
              <a:t>Click icon to add picture</a:t>
            </a:r>
          </a:p>
        </p:txBody>
      </p:sp>
      <p:sp>
        <p:nvSpPr>
          <p:cNvPr id="2" name="Title 1">
            <a:extLst>
              <a:ext uri="{FF2B5EF4-FFF2-40B4-BE49-F238E27FC236}">
                <a16:creationId xmlns:a16="http://schemas.microsoft.com/office/drawing/2014/main" id="{03DC8E57-C7D9-4F9E-942B-50931798E3A1}"/>
              </a:ext>
            </a:extLst>
          </p:cNvPr>
          <p:cNvSpPr>
            <a:spLocks noGrp="1"/>
          </p:cNvSpPr>
          <p:nvPr>
            <p:ph type="ctrTitle" hasCustomPrompt="1"/>
          </p:nvPr>
        </p:nvSpPr>
        <p:spPr>
          <a:xfrm>
            <a:off x="691509" y="3177259"/>
            <a:ext cx="8606493" cy="3932481"/>
          </a:xfrm>
          <a:prstGeom prst="rect">
            <a:avLst/>
          </a:prstGeom>
        </p:spPr>
        <p:txBody>
          <a:bodyPr anchor="b">
            <a:normAutofit/>
          </a:bodyPr>
          <a:lstStyle>
            <a:lvl1pPr marL="14400" algn="l">
              <a:lnSpc>
                <a:spcPct val="85000"/>
              </a:lnSpc>
              <a:defRPr sz="9900" b="1">
                <a:latin typeface="Roboto" panose="02000000000000000000" pitchFamily="2" charset="0"/>
                <a:ea typeface="Roboto" panose="02000000000000000000" pitchFamily="2" charset="0"/>
              </a:defRPr>
            </a:lvl1pPr>
          </a:lstStyle>
          <a:p>
            <a:r>
              <a:rPr lang="en-US"/>
              <a:t>Presentation title here, up to three lines</a:t>
            </a:r>
            <a:endParaRPr lang="en-GB"/>
          </a:p>
        </p:txBody>
      </p:sp>
      <p:sp>
        <p:nvSpPr>
          <p:cNvPr id="3" name="Subtitle 2">
            <a:extLst>
              <a:ext uri="{FF2B5EF4-FFF2-40B4-BE49-F238E27FC236}">
                <a16:creationId xmlns:a16="http://schemas.microsoft.com/office/drawing/2014/main" id="{CC6F8AD1-2A84-478B-9183-1AED7D5B0628}"/>
              </a:ext>
            </a:extLst>
          </p:cNvPr>
          <p:cNvSpPr>
            <a:spLocks noGrp="1"/>
          </p:cNvSpPr>
          <p:nvPr>
            <p:ph type="subTitle" idx="1" hasCustomPrompt="1"/>
          </p:nvPr>
        </p:nvSpPr>
        <p:spPr>
          <a:xfrm>
            <a:off x="691509" y="7477256"/>
            <a:ext cx="7740316" cy="1615159"/>
          </a:xfrm>
          <a:prstGeom prst="rect">
            <a:avLst/>
          </a:prstGeom>
        </p:spPr>
        <p:txBody>
          <a:bodyPr>
            <a:normAutofit/>
          </a:bodyPr>
          <a:lstStyle>
            <a:lvl1pPr marL="0" indent="0" algn="l">
              <a:lnSpc>
                <a:spcPct val="105000"/>
              </a:lnSpc>
              <a:buNone/>
              <a:defRPr sz="4950">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Subheading to go here, can go over two lines</a:t>
            </a:r>
            <a:endParaRPr lang="en-GB"/>
          </a:p>
        </p:txBody>
      </p:sp>
      <p:grpSp>
        <p:nvGrpSpPr>
          <p:cNvPr id="10" name="Group 9">
            <a:extLst>
              <a:ext uri="{FF2B5EF4-FFF2-40B4-BE49-F238E27FC236}">
                <a16:creationId xmlns:a16="http://schemas.microsoft.com/office/drawing/2014/main" id="{991FE2C1-4E40-45F8-BC30-D58FE5498C13}"/>
              </a:ext>
            </a:extLst>
          </p:cNvPr>
          <p:cNvGrpSpPr>
            <a:grpSpLocks noChangeAspect="1"/>
          </p:cNvGrpSpPr>
          <p:nvPr userDrawn="1"/>
        </p:nvGrpSpPr>
        <p:grpSpPr>
          <a:xfrm>
            <a:off x="13942401" y="0"/>
            <a:ext cx="4343147" cy="3383843"/>
            <a:chOff x="0" y="0"/>
            <a:chExt cx="5790863" cy="4511791"/>
          </a:xfrm>
          <a:solidFill>
            <a:srgbClr val="FFCD00"/>
          </a:solidFill>
        </p:grpSpPr>
        <p:sp>
          <p:nvSpPr>
            <p:cNvPr id="11" name="Freeform 10">
              <a:extLst>
                <a:ext uri="{FF2B5EF4-FFF2-40B4-BE49-F238E27FC236}">
                  <a16:creationId xmlns:a16="http://schemas.microsoft.com/office/drawing/2014/main" id="{DB78E2E0-17D8-4DA5-85AD-B24ED39B6D01}"/>
                </a:ext>
              </a:extLst>
            </p:cNvPr>
            <p:cNvSpPr/>
            <p:nvPr/>
          </p:nvSpPr>
          <p:spPr>
            <a:xfrm>
              <a:off x="0" y="0"/>
              <a:ext cx="5790311" cy="4511802"/>
            </a:xfrm>
            <a:custGeom>
              <a:avLst/>
              <a:gdLst/>
              <a:ahLst/>
              <a:cxnLst/>
              <a:rect l="l" t="t" r="r" b="b"/>
              <a:pathLst>
                <a:path w="5790311" h="4511802">
                  <a:moveTo>
                    <a:pt x="5790311" y="0"/>
                  </a:moveTo>
                  <a:lnTo>
                    <a:pt x="871855" y="0"/>
                  </a:lnTo>
                  <a:lnTo>
                    <a:pt x="0" y="2053971"/>
                  </a:lnTo>
                  <a:lnTo>
                    <a:pt x="5790311" y="4511802"/>
                  </a:lnTo>
                  <a:lnTo>
                    <a:pt x="5790311" y="0"/>
                  </a:lnTo>
                  <a:close/>
                </a:path>
              </a:pathLst>
            </a:custGeom>
            <a:grpFill/>
          </p:spPr>
        </p:sp>
      </p:grpSp>
    </p:spTree>
    <p:extLst>
      <p:ext uri="{BB962C8B-B14F-4D97-AF65-F5344CB8AC3E}">
        <p14:creationId xmlns:p14="http://schemas.microsoft.com/office/powerpoint/2010/main" val="25113444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tart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5B092D1-7A19-41A8-8C6D-58CFB6A5C4FF}"/>
              </a:ext>
            </a:extLst>
          </p:cNvPr>
          <p:cNvSpPr/>
          <p:nvPr userDrawn="1"/>
        </p:nvSpPr>
        <p:spPr>
          <a:xfrm>
            <a:off x="0" y="0"/>
            <a:ext cx="124968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descr="A picture containing text, person, wall, indoor&#10;&#10;Description automatically generated">
            <a:extLst>
              <a:ext uri="{FF2B5EF4-FFF2-40B4-BE49-F238E27FC236}">
                <a16:creationId xmlns:a16="http://schemas.microsoft.com/office/drawing/2014/main" id="{30470BFE-484B-4C24-9F6A-584CFBFAF73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5"/>
          <a:stretch/>
        </p:blipFill>
        <p:spPr>
          <a:xfrm>
            <a:off x="9487748" y="761879"/>
            <a:ext cx="8188881" cy="8188881"/>
          </a:xfrm>
          <a:prstGeom prst="rect">
            <a:avLst/>
          </a:prstGeom>
        </p:spPr>
      </p:pic>
      <p:pic>
        <p:nvPicPr>
          <p:cNvPr id="10" name="Picture 9">
            <a:extLst>
              <a:ext uri="{FF2B5EF4-FFF2-40B4-BE49-F238E27FC236}">
                <a16:creationId xmlns:a16="http://schemas.microsoft.com/office/drawing/2014/main" id="{C289AD75-3F9F-4D2B-8F42-79A52CA4ADC9}"/>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750329" y="761879"/>
            <a:ext cx="3402229" cy="1089051"/>
          </a:xfrm>
          <a:prstGeom prst="rect">
            <a:avLst/>
          </a:prstGeom>
        </p:spPr>
      </p:pic>
      <p:sp>
        <p:nvSpPr>
          <p:cNvPr id="13" name="Title 1">
            <a:extLst>
              <a:ext uri="{FF2B5EF4-FFF2-40B4-BE49-F238E27FC236}">
                <a16:creationId xmlns:a16="http://schemas.microsoft.com/office/drawing/2014/main" id="{2AD72E50-670E-40B0-B3CB-E68483812CAD}"/>
              </a:ext>
            </a:extLst>
          </p:cNvPr>
          <p:cNvSpPr>
            <a:spLocks noGrp="1"/>
          </p:cNvSpPr>
          <p:nvPr>
            <p:ph type="ctrTitle" hasCustomPrompt="1"/>
          </p:nvPr>
        </p:nvSpPr>
        <p:spPr>
          <a:xfrm>
            <a:off x="691509" y="3177259"/>
            <a:ext cx="8606493" cy="3932481"/>
          </a:xfrm>
          <a:prstGeom prst="rect">
            <a:avLst/>
          </a:prstGeom>
        </p:spPr>
        <p:txBody>
          <a:bodyPr anchor="b">
            <a:normAutofit/>
          </a:bodyPr>
          <a:lstStyle>
            <a:lvl1pPr marL="14400" algn="l">
              <a:lnSpc>
                <a:spcPct val="85000"/>
              </a:lnSpc>
              <a:defRPr sz="9900" b="1">
                <a:latin typeface="Roboto" panose="02000000000000000000" pitchFamily="2" charset="0"/>
                <a:ea typeface="Roboto" panose="02000000000000000000" pitchFamily="2" charset="0"/>
              </a:defRPr>
            </a:lvl1pPr>
          </a:lstStyle>
          <a:p>
            <a:r>
              <a:rPr lang="en-US"/>
              <a:t>Section title here, up to three lines</a:t>
            </a:r>
            <a:endParaRPr lang="en-GB"/>
          </a:p>
        </p:txBody>
      </p:sp>
    </p:spTree>
    <p:extLst>
      <p:ext uri="{BB962C8B-B14F-4D97-AF65-F5344CB8AC3E}">
        <p14:creationId xmlns:p14="http://schemas.microsoft.com/office/powerpoint/2010/main" val="28200651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Start slide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5B092D1-7A19-41A8-8C6D-58CFB6A5C4FF}"/>
              </a:ext>
            </a:extLst>
          </p:cNvPr>
          <p:cNvSpPr/>
          <p:nvPr userDrawn="1"/>
        </p:nvSpPr>
        <p:spPr>
          <a:xfrm>
            <a:off x="0" y="0"/>
            <a:ext cx="124968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group of people sitting in a room&#10;&#10;Description automatically generated with low confidence">
            <a:extLst>
              <a:ext uri="{FF2B5EF4-FFF2-40B4-BE49-F238E27FC236}">
                <a16:creationId xmlns:a16="http://schemas.microsoft.com/office/drawing/2014/main" id="{8A10D672-4541-429E-8F56-47FCAAA2A67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487747" y="761878"/>
            <a:ext cx="8188881" cy="8188881"/>
          </a:xfrm>
          <a:prstGeom prst="rect">
            <a:avLst/>
          </a:prstGeom>
        </p:spPr>
      </p:pic>
      <p:pic>
        <p:nvPicPr>
          <p:cNvPr id="10" name="Picture 9">
            <a:extLst>
              <a:ext uri="{FF2B5EF4-FFF2-40B4-BE49-F238E27FC236}">
                <a16:creationId xmlns:a16="http://schemas.microsoft.com/office/drawing/2014/main" id="{C289AD75-3F9F-4D2B-8F42-79A52CA4ADC9}"/>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750329" y="761879"/>
            <a:ext cx="3402229" cy="1089051"/>
          </a:xfrm>
          <a:prstGeom prst="rect">
            <a:avLst/>
          </a:prstGeom>
        </p:spPr>
      </p:pic>
      <p:sp>
        <p:nvSpPr>
          <p:cNvPr id="13" name="Title 1">
            <a:extLst>
              <a:ext uri="{FF2B5EF4-FFF2-40B4-BE49-F238E27FC236}">
                <a16:creationId xmlns:a16="http://schemas.microsoft.com/office/drawing/2014/main" id="{2AD72E50-670E-40B0-B3CB-E68483812CAD}"/>
              </a:ext>
            </a:extLst>
          </p:cNvPr>
          <p:cNvSpPr>
            <a:spLocks noGrp="1"/>
          </p:cNvSpPr>
          <p:nvPr>
            <p:ph type="ctrTitle" hasCustomPrompt="1"/>
          </p:nvPr>
        </p:nvSpPr>
        <p:spPr>
          <a:xfrm>
            <a:off x="691509" y="3177259"/>
            <a:ext cx="8606493" cy="3932481"/>
          </a:xfrm>
          <a:prstGeom prst="rect">
            <a:avLst/>
          </a:prstGeom>
        </p:spPr>
        <p:txBody>
          <a:bodyPr anchor="b">
            <a:normAutofit/>
          </a:bodyPr>
          <a:lstStyle>
            <a:lvl1pPr marL="14400" algn="l">
              <a:lnSpc>
                <a:spcPct val="85000"/>
              </a:lnSpc>
              <a:defRPr sz="9900" b="1">
                <a:latin typeface="Roboto" panose="02000000000000000000" pitchFamily="2" charset="0"/>
                <a:ea typeface="Roboto" panose="02000000000000000000" pitchFamily="2" charset="0"/>
              </a:defRPr>
            </a:lvl1pPr>
          </a:lstStyle>
          <a:p>
            <a:r>
              <a:rPr lang="en-US"/>
              <a:t>Section title here, up to three lines</a:t>
            </a:r>
            <a:endParaRPr lang="en-GB"/>
          </a:p>
        </p:txBody>
      </p:sp>
    </p:spTree>
    <p:extLst>
      <p:ext uri="{BB962C8B-B14F-4D97-AF65-F5344CB8AC3E}">
        <p14:creationId xmlns:p14="http://schemas.microsoft.com/office/powerpoint/2010/main" val="29227177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Start slide_Add own ima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5B092D1-7A19-41A8-8C6D-58CFB6A5C4FF}"/>
              </a:ext>
            </a:extLst>
          </p:cNvPr>
          <p:cNvSpPr/>
          <p:nvPr userDrawn="1"/>
        </p:nvSpPr>
        <p:spPr>
          <a:xfrm>
            <a:off x="0" y="0"/>
            <a:ext cx="124968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C289AD75-3F9F-4D2B-8F42-79A52CA4ADC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750329" y="761879"/>
            <a:ext cx="3402229" cy="1089051"/>
          </a:xfrm>
          <a:prstGeom prst="rect">
            <a:avLst/>
          </a:prstGeom>
        </p:spPr>
      </p:pic>
      <p:sp>
        <p:nvSpPr>
          <p:cNvPr id="13" name="Title 1">
            <a:extLst>
              <a:ext uri="{FF2B5EF4-FFF2-40B4-BE49-F238E27FC236}">
                <a16:creationId xmlns:a16="http://schemas.microsoft.com/office/drawing/2014/main" id="{2AD72E50-670E-40B0-B3CB-E68483812CAD}"/>
              </a:ext>
            </a:extLst>
          </p:cNvPr>
          <p:cNvSpPr>
            <a:spLocks noGrp="1"/>
          </p:cNvSpPr>
          <p:nvPr>
            <p:ph type="ctrTitle" hasCustomPrompt="1"/>
          </p:nvPr>
        </p:nvSpPr>
        <p:spPr>
          <a:xfrm>
            <a:off x="691509" y="3177259"/>
            <a:ext cx="8606493" cy="3932481"/>
          </a:xfrm>
          <a:prstGeom prst="rect">
            <a:avLst/>
          </a:prstGeom>
        </p:spPr>
        <p:txBody>
          <a:bodyPr anchor="b">
            <a:normAutofit/>
          </a:bodyPr>
          <a:lstStyle>
            <a:lvl1pPr marL="14400" algn="l">
              <a:lnSpc>
                <a:spcPct val="85000"/>
              </a:lnSpc>
              <a:defRPr sz="9900" b="1">
                <a:latin typeface="Roboto" panose="02000000000000000000" pitchFamily="2" charset="0"/>
                <a:ea typeface="Roboto" panose="02000000000000000000" pitchFamily="2" charset="0"/>
              </a:defRPr>
            </a:lvl1pPr>
          </a:lstStyle>
          <a:p>
            <a:r>
              <a:rPr lang="en-US"/>
              <a:t>Section title here, up to three lines</a:t>
            </a:r>
            <a:endParaRPr lang="en-GB"/>
          </a:p>
        </p:txBody>
      </p:sp>
      <p:sp>
        <p:nvSpPr>
          <p:cNvPr id="3" name="Picture Placeholder 2">
            <a:extLst>
              <a:ext uri="{FF2B5EF4-FFF2-40B4-BE49-F238E27FC236}">
                <a16:creationId xmlns:a16="http://schemas.microsoft.com/office/drawing/2014/main" id="{6D6F81E8-0C1B-4D7B-ACF6-2469A910849E}"/>
              </a:ext>
            </a:extLst>
          </p:cNvPr>
          <p:cNvSpPr>
            <a:spLocks noGrp="1"/>
          </p:cNvSpPr>
          <p:nvPr>
            <p:ph type="pic" sz="quarter" idx="10" hasCustomPrompt="1"/>
          </p:nvPr>
        </p:nvSpPr>
        <p:spPr>
          <a:xfrm>
            <a:off x="9601200" y="762000"/>
            <a:ext cx="7935913" cy="7935913"/>
          </a:xfrm>
          <a:prstGeom prst="rect">
            <a:avLst/>
          </a:prstGeom>
        </p:spPr>
        <p:txBody>
          <a:bodyPr/>
          <a:lstStyle>
            <a:lvl1pPr>
              <a:defRPr/>
            </a:lvl1pPr>
          </a:lstStyle>
          <a:p>
            <a:r>
              <a:rPr lang="en-GB"/>
              <a:t>Picture – please crop to a square</a:t>
            </a:r>
          </a:p>
        </p:txBody>
      </p:sp>
    </p:spTree>
    <p:extLst>
      <p:ext uri="{BB962C8B-B14F-4D97-AF65-F5344CB8AC3E}">
        <p14:creationId xmlns:p14="http://schemas.microsoft.com/office/powerpoint/2010/main" val="309191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tart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5B092D1-7A19-41A8-8C6D-58CFB6A5C4FF}"/>
              </a:ext>
            </a:extLst>
          </p:cNvPr>
          <p:cNvSpPr/>
          <p:nvPr userDrawn="1"/>
        </p:nvSpPr>
        <p:spPr>
          <a:xfrm>
            <a:off x="0" y="0"/>
            <a:ext cx="124968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descr="A picture containing text, person, wall, indoor&#10;&#10;Description automatically generated">
            <a:extLst>
              <a:ext uri="{FF2B5EF4-FFF2-40B4-BE49-F238E27FC236}">
                <a16:creationId xmlns:a16="http://schemas.microsoft.com/office/drawing/2014/main" id="{30470BFE-484B-4C24-9F6A-584CFBFAF73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5"/>
          <a:stretch/>
        </p:blipFill>
        <p:spPr>
          <a:xfrm>
            <a:off x="9487748" y="761879"/>
            <a:ext cx="8188881" cy="8188881"/>
          </a:xfrm>
          <a:prstGeom prst="rect">
            <a:avLst/>
          </a:prstGeom>
        </p:spPr>
      </p:pic>
      <p:pic>
        <p:nvPicPr>
          <p:cNvPr id="10" name="Picture 9">
            <a:extLst>
              <a:ext uri="{FF2B5EF4-FFF2-40B4-BE49-F238E27FC236}">
                <a16:creationId xmlns:a16="http://schemas.microsoft.com/office/drawing/2014/main" id="{C289AD75-3F9F-4D2B-8F42-79A52CA4ADC9}"/>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750329" y="761879"/>
            <a:ext cx="3402229" cy="1089051"/>
          </a:xfrm>
          <a:prstGeom prst="rect">
            <a:avLst/>
          </a:prstGeom>
        </p:spPr>
      </p:pic>
      <p:sp>
        <p:nvSpPr>
          <p:cNvPr id="13" name="Title 1">
            <a:extLst>
              <a:ext uri="{FF2B5EF4-FFF2-40B4-BE49-F238E27FC236}">
                <a16:creationId xmlns:a16="http://schemas.microsoft.com/office/drawing/2014/main" id="{2AD72E50-670E-40B0-B3CB-E68483812CAD}"/>
              </a:ext>
            </a:extLst>
          </p:cNvPr>
          <p:cNvSpPr>
            <a:spLocks noGrp="1"/>
          </p:cNvSpPr>
          <p:nvPr>
            <p:ph type="ctrTitle" hasCustomPrompt="1"/>
          </p:nvPr>
        </p:nvSpPr>
        <p:spPr>
          <a:xfrm>
            <a:off x="691509" y="3177259"/>
            <a:ext cx="8606493" cy="3932481"/>
          </a:xfrm>
          <a:prstGeom prst="rect">
            <a:avLst/>
          </a:prstGeom>
        </p:spPr>
        <p:txBody>
          <a:bodyPr anchor="b">
            <a:normAutofit/>
          </a:bodyPr>
          <a:lstStyle>
            <a:lvl1pPr marL="14400" algn="l">
              <a:lnSpc>
                <a:spcPct val="85000"/>
              </a:lnSpc>
              <a:defRPr sz="9900" b="1">
                <a:latin typeface="Roboto" panose="02000000000000000000" pitchFamily="2" charset="0"/>
                <a:ea typeface="Roboto" panose="02000000000000000000" pitchFamily="2" charset="0"/>
              </a:defRPr>
            </a:lvl1pPr>
          </a:lstStyle>
          <a:p>
            <a:r>
              <a:rPr lang="en-US"/>
              <a:t>Section title here, up to three lines</a:t>
            </a:r>
            <a:endParaRPr lang="en-GB"/>
          </a:p>
        </p:txBody>
      </p:sp>
    </p:spTree>
    <p:extLst>
      <p:ext uri="{BB962C8B-B14F-4D97-AF65-F5344CB8AC3E}">
        <p14:creationId xmlns:p14="http://schemas.microsoft.com/office/powerpoint/2010/main" val="28200651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eneric white slid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057025-062B-47C3-AE86-BE497A559288}"/>
              </a:ext>
            </a:extLst>
          </p:cNvPr>
          <p:cNvSpPr/>
          <p:nvPr userDrawn="1"/>
        </p:nvSpPr>
        <p:spPr>
          <a:xfrm rot="312632">
            <a:off x="6551756" y="8851808"/>
            <a:ext cx="12033047" cy="2870383"/>
          </a:xfrm>
          <a:prstGeom prst="rect">
            <a:avLst/>
          </a:prstGeom>
          <a:solidFill>
            <a:srgbClr val="C4D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Placeholder 1">
            <a:extLst>
              <a:ext uri="{FF2B5EF4-FFF2-40B4-BE49-F238E27FC236}">
                <a16:creationId xmlns:a16="http://schemas.microsoft.com/office/drawing/2014/main" id="{F08A5EA0-C9EE-44B6-86A7-5B9CA5115CCF}"/>
              </a:ext>
            </a:extLst>
          </p:cNvPr>
          <p:cNvSpPr>
            <a:spLocks noGrp="1"/>
          </p:cNvSpPr>
          <p:nvPr>
            <p:ph type="title" hasCustomPrompt="1"/>
          </p:nvPr>
        </p:nvSpPr>
        <p:spPr>
          <a:xfrm>
            <a:off x="750329" y="1777206"/>
            <a:ext cx="11391900" cy="1922463"/>
          </a:xfrm>
          <a:prstGeom prst="rect">
            <a:avLst/>
          </a:prstGeom>
        </p:spPr>
        <p:txBody>
          <a:bodyPr vert="horz" lIns="91440" tIns="45720" rIns="91440" bIns="45720" rtlCol="0" anchor="ctr">
            <a:normAutofit/>
          </a:bodyPr>
          <a:lstStyle>
            <a:lvl1pPr>
              <a:defRPr/>
            </a:lvl1pPr>
          </a:lstStyle>
          <a:p>
            <a:r>
              <a:rPr lang="en-US"/>
              <a:t>Title</a:t>
            </a:r>
            <a:endParaRPr lang="en-GB"/>
          </a:p>
        </p:txBody>
      </p:sp>
      <p:sp>
        <p:nvSpPr>
          <p:cNvPr id="8" name="TextBox 7">
            <a:extLst>
              <a:ext uri="{FF2B5EF4-FFF2-40B4-BE49-F238E27FC236}">
                <a16:creationId xmlns:a16="http://schemas.microsoft.com/office/drawing/2014/main" id="{31DCE7AB-D272-4407-BA70-12B01534C93A}"/>
              </a:ext>
            </a:extLst>
          </p:cNvPr>
          <p:cNvSpPr txBox="1"/>
          <p:nvPr userDrawn="1"/>
        </p:nvSpPr>
        <p:spPr>
          <a:xfrm>
            <a:off x="14554200" y="9302749"/>
            <a:ext cx="3059671" cy="523220"/>
          </a:xfrm>
          <a:prstGeom prst="rect">
            <a:avLst/>
          </a:prstGeom>
          <a:noFill/>
        </p:spPr>
        <p:txBody>
          <a:bodyPr wrap="square" rtlCol="0">
            <a:spAutoFit/>
          </a:bodyPr>
          <a:lstStyle/>
          <a:p>
            <a:pPr algn="r"/>
            <a:r>
              <a:rPr lang="en-GB" sz="2800" b="1">
                <a:latin typeface="Roboto" panose="02000000000000000000" pitchFamily="2" charset="0"/>
                <a:ea typeface="Roboto" panose="02000000000000000000" pitchFamily="2" charset="0"/>
              </a:rPr>
              <a:t>lse.ac.uk/careers</a:t>
            </a:r>
          </a:p>
        </p:txBody>
      </p:sp>
      <p:sp>
        <p:nvSpPr>
          <p:cNvPr id="10" name="Text Placeholder 9">
            <a:extLst>
              <a:ext uri="{FF2B5EF4-FFF2-40B4-BE49-F238E27FC236}">
                <a16:creationId xmlns:a16="http://schemas.microsoft.com/office/drawing/2014/main" id="{830511F0-D94C-40D8-B5B7-DDE9C5E44571}"/>
              </a:ext>
            </a:extLst>
          </p:cNvPr>
          <p:cNvSpPr>
            <a:spLocks noGrp="1"/>
          </p:cNvSpPr>
          <p:nvPr>
            <p:ph type="body" sz="quarter" idx="10" hasCustomPrompt="1"/>
          </p:nvPr>
        </p:nvSpPr>
        <p:spPr>
          <a:xfrm>
            <a:off x="750888" y="3700463"/>
            <a:ext cx="16786225" cy="4610100"/>
          </a:xfrm>
          <a:prstGeom prst="rect">
            <a:avLst/>
          </a:prstGeom>
        </p:spPr>
        <p:txBody>
          <a:bodyPr/>
          <a:lstStyle>
            <a:lvl1pPr>
              <a:defRPr/>
            </a:lvl1pPr>
          </a:lstStyle>
          <a:p>
            <a:pPr lvl="0"/>
            <a:r>
              <a:rPr lang="en-US"/>
              <a:t>Body (Roboto 41)</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911827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eneric white slide with imag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057025-062B-47C3-AE86-BE497A559288}"/>
              </a:ext>
            </a:extLst>
          </p:cNvPr>
          <p:cNvSpPr/>
          <p:nvPr userDrawn="1"/>
        </p:nvSpPr>
        <p:spPr>
          <a:xfrm rot="312632">
            <a:off x="6551756" y="8851808"/>
            <a:ext cx="12033047" cy="2870383"/>
          </a:xfrm>
          <a:prstGeom prst="rect">
            <a:avLst/>
          </a:prstGeom>
          <a:solidFill>
            <a:srgbClr val="C4D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Placeholder 1">
            <a:extLst>
              <a:ext uri="{FF2B5EF4-FFF2-40B4-BE49-F238E27FC236}">
                <a16:creationId xmlns:a16="http://schemas.microsoft.com/office/drawing/2014/main" id="{F08A5EA0-C9EE-44B6-86A7-5B9CA5115CCF}"/>
              </a:ext>
            </a:extLst>
          </p:cNvPr>
          <p:cNvSpPr>
            <a:spLocks noGrp="1"/>
          </p:cNvSpPr>
          <p:nvPr>
            <p:ph type="title" hasCustomPrompt="1"/>
          </p:nvPr>
        </p:nvSpPr>
        <p:spPr>
          <a:xfrm>
            <a:off x="750328" y="1777206"/>
            <a:ext cx="8850871" cy="1922463"/>
          </a:xfrm>
          <a:prstGeom prst="rect">
            <a:avLst/>
          </a:prstGeom>
        </p:spPr>
        <p:txBody>
          <a:bodyPr vert="horz" lIns="91440" tIns="45720" rIns="91440" bIns="45720" rtlCol="0" anchor="ctr">
            <a:normAutofit/>
          </a:bodyPr>
          <a:lstStyle>
            <a:lvl1pPr>
              <a:defRPr/>
            </a:lvl1pPr>
          </a:lstStyle>
          <a:p>
            <a:r>
              <a:rPr lang="en-US"/>
              <a:t>Title</a:t>
            </a:r>
            <a:endParaRPr lang="en-GB"/>
          </a:p>
        </p:txBody>
      </p:sp>
      <p:sp>
        <p:nvSpPr>
          <p:cNvPr id="8" name="TextBox 7">
            <a:extLst>
              <a:ext uri="{FF2B5EF4-FFF2-40B4-BE49-F238E27FC236}">
                <a16:creationId xmlns:a16="http://schemas.microsoft.com/office/drawing/2014/main" id="{31DCE7AB-D272-4407-BA70-12B01534C93A}"/>
              </a:ext>
            </a:extLst>
          </p:cNvPr>
          <p:cNvSpPr txBox="1"/>
          <p:nvPr userDrawn="1"/>
        </p:nvSpPr>
        <p:spPr>
          <a:xfrm>
            <a:off x="14554200" y="9302749"/>
            <a:ext cx="3059671" cy="523220"/>
          </a:xfrm>
          <a:prstGeom prst="rect">
            <a:avLst/>
          </a:prstGeom>
          <a:noFill/>
        </p:spPr>
        <p:txBody>
          <a:bodyPr wrap="square" rtlCol="0">
            <a:spAutoFit/>
          </a:bodyPr>
          <a:lstStyle/>
          <a:p>
            <a:pPr algn="r"/>
            <a:r>
              <a:rPr lang="en-GB" sz="2800" b="1">
                <a:latin typeface="Roboto" panose="02000000000000000000" pitchFamily="2" charset="0"/>
                <a:ea typeface="Roboto" panose="02000000000000000000" pitchFamily="2" charset="0"/>
              </a:rPr>
              <a:t>lse.ac.uk/careers</a:t>
            </a:r>
          </a:p>
        </p:txBody>
      </p:sp>
      <p:sp>
        <p:nvSpPr>
          <p:cNvPr id="10" name="Text Placeholder 9">
            <a:extLst>
              <a:ext uri="{FF2B5EF4-FFF2-40B4-BE49-F238E27FC236}">
                <a16:creationId xmlns:a16="http://schemas.microsoft.com/office/drawing/2014/main" id="{830511F0-D94C-40D8-B5B7-DDE9C5E44571}"/>
              </a:ext>
            </a:extLst>
          </p:cNvPr>
          <p:cNvSpPr>
            <a:spLocks noGrp="1"/>
          </p:cNvSpPr>
          <p:nvPr>
            <p:ph type="body" sz="quarter" idx="10" hasCustomPrompt="1"/>
          </p:nvPr>
        </p:nvSpPr>
        <p:spPr>
          <a:xfrm>
            <a:off x="750889" y="3700463"/>
            <a:ext cx="8850310" cy="4610100"/>
          </a:xfrm>
          <a:prstGeom prst="rect">
            <a:avLst/>
          </a:prstGeom>
        </p:spPr>
        <p:txBody>
          <a:bodyPr/>
          <a:lstStyle>
            <a:lvl1pPr>
              <a:defRPr/>
            </a:lvl1pPr>
          </a:lstStyle>
          <a:p>
            <a:pPr lvl="0"/>
            <a:r>
              <a:rPr lang="en-US"/>
              <a:t>Body (Roboto 41)</a:t>
            </a:r>
          </a:p>
          <a:p>
            <a:pPr lvl="1"/>
            <a:r>
              <a:rPr lang="en-US"/>
              <a:t>Second level</a:t>
            </a:r>
          </a:p>
          <a:p>
            <a:pPr lvl="2"/>
            <a:r>
              <a:rPr lang="en-US"/>
              <a:t>Third level</a:t>
            </a:r>
          </a:p>
          <a:p>
            <a:pPr lvl="3"/>
            <a:r>
              <a:rPr lang="en-US"/>
              <a:t>Fourth level</a:t>
            </a:r>
          </a:p>
          <a:p>
            <a:pPr lvl="4"/>
            <a:r>
              <a:rPr lang="en-US"/>
              <a:t>Fifth level</a:t>
            </a:r>
            <a:endParaRPr lang="en-GB"/>
          </a:p>
        </p:txBody>
      </p:sp>
      <p:sp>
        <p:nvSpPr>
          <p:cNvPr id="3" name="Picture Placeholder 2">
            <a:extLst>
              <a:ext uri="{FF2B5EF4-FFF2-40B4-BE49-F238E27FC236}">
                <a16:creationId xmlns:a16="http://schemas.microsoft.com/office/drawing/2014/main" id="{86D3B3E2-10CC-47C3-A4F4-DDE51D62912B}"/>
              </a:ext>
            </a:extLst>
          </p:cNvPr>
          <p:cNvSpPr>
            <a:spLocks noGrp="1"/>
          </p:cNvSpPr>
          <p:nvPr>
            <p:ph type="pic" sz="quarter" idx="11"/>
          </p:nvPr>
        </p:nvSpPr>
        <p:spPr>
          <a:xfrm>
            <a:off x="10058400" y="800100"/>
            <a:ext cx="7478713" cy="7478713"/>
          </a:xfrm>
          <a:prstGeom prst="rect">
            <a:avLst/>
          </a:prstGeom>
        </p:spPr>
        <p:txBody>
          <a:bodyPr/>
          <a:lstStyle/>
          <a:p>
            <a:r>
              <a:rPr lang="en-GB"/>
              <a:t>Click icon to add picture</a:t>
            </a:r>
          </a:p>
        </p:txBody>
      </p:sp>
    </p:spTree>
    <p:extLst>
      <p:ext uri="{BB962C8B-B14F-4D97-AF65-F5344CB8AC3E}">
        <p14:creationId xmlns:p14="http://schemas.microsoft.com/office/powerpoint/2010/main" val="17565248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eneric Green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1D8EAED-6FD1-4313-955B-FA4FD57F386E}"/>
              </a:ext>
            </a:extLst>
          </p:cNvPr>
          <p:cNvSpPr/>
          <p:nvPr userDrawn="1"/>
        </p:nvSpPr>
        <p:spPr>
          <a:xfrm rot="21013837">
            <a:off x="13898313" y="8450014"/>
            <a:ext cx="5295900" cy="5295900"/>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Placeholder 1">
            <a:extLst>
              <a:ext uri="{FF2B5EF4-FFF2-40B4-BE49-F238E27FC236}">
                <a16:creationId xmlns:a16="http://schemas.microsoft.com/office/drawing/2014/main" id="{F0FF9E92-5539-4DBF-9383-89508A99B8B5}"/>
              </a:ext>
            </a:extLst>
          </p:cNvPr>
          <p:cNvSpPr>
            <a:spLocks noGrp="1"/>
          </p:cNvSpPr>
          <p:nvPr>
            <p:ph type="title" hasCustomPrompt="1"/>
          </p:nvPr>
        </p:nvSpPr>
        <p:spPr>
          <a:xfrm>
            <a:off x="750329" y="1777206"/>
            <a:ext cx="11391900" cy="1922463"/>
          </a:xfrm>
          <a:prstGeom prst="rect">
            <a:avLst/>
          </a:prstGeom>
        </p:spPr>
        <p:txBody>
          <a:bodyPr vert="horz" lIns="91440" tIns="45720" rIns="91440" bIns="45720" rtlCol="0" anchor="ctr">
            <a:normAutofit/>
          </a:bodyPr>
          <a:lstStyle>
            <a:lvl1pPr>
              <a:defRPr/>
            </a:lvl1pPr>
          </a:lstStyle>
          <a:p>
            <a:r>
              <a:rPr lang="en-US"/>
              <a:t>Title</a:t>
            </a:r>
            <a:endParaRPr lang="en-GB"/>
          </a:p>
        </p:txBody>
      </p:sp>
      <p:sp>
        <p:nvSpPr>
          <p:cNvPr id="12" name="TextBox 11">
            <a:extLst>
              <a:ext uri="{FF2B5EF4-FFF2-40B4-BE49-F238E27FC236}">
                <a16:creationId xmlns:a16="http://schemas.microsoft.com/office/drawing/2014/main" id="{66763C05-C046-491B-AFE0-628479E30C56}"/>
              </a:ext>
            </a:extLst>
          </p:cNvPr>
          <p:cNvSpPr txBox="1"/>
          <p:nvPr userDrawn="1"/>
        </p:nvSpPr>
        <p:spPr>
          <a:xfrm>
            <a:off x="14554200" y="9302749"/>
            <a:ext cx="3059671" cy="523220"/>
          </a:xfrm>
          <a:prstGeom prst="rect">
            <a:avLst/>
          </a:prstGeom>
          <a:noFill/>
        </p:spPr>
        <p:txBody>
          <a:bodyPr wrap="square" rtlCol="0">
            <a:spAutoFit/>
          </a:bodyPr>
          <a:lstStyle/>
          <a:p>
            <a:pPr algn="r"/>
            <a:r>
              <a:rPr lang="en-GB" sz="2800" b="1">
                <a:latin typeface="Roboto" panose="02000000000000000000" pitchFamily="2" charset="0"/>
                <a:ea typeface="Roboto" panose="02000000000000000000" pitchFamily="2" charset="0"/>
              </a:rPr>
              <a:t>lse.ac.uk/careers</a:t>
            </a:r>
          </a:p>
        </p:txBody>
      </p:sp>
      <p:sp>
        <p:nvSpPr>
          <p:cNvPr id="15" name="Text Placeholder 14">
            <a:extLst>
              <a:ext uri="{FF2B5EF4-FFF2-40B4-BE49-F238E27FC236}">
                <a16:creationId xmlns:a16="http://schemas.microsoft.com/office/drawing/2014/main" id="{E6443F5B-D8F6-4404-9A70-0A7B59610956}"/>
              </a:ext>
            </a:extLst>
          </p:cNvPr>
          <p:cNvSpPr>
            <a:spLocks noGrp="1"/>
          </p:cNvSpPr>
          <p:nvPr>
            <p:ph type="body" sz="quarter" idx="10" hasCustomPrompt="1"/>
          </p:nvPr>
        </p:nvSpPr>
        <p:spPr>
          <a:xfrm>
            <a:off x="750888" y="3700463"/>
            <a:ext cx="16470312" cy="4338637"/>
          </a:xfrm>
          <a:prstGeom prst="rect">
            <a:avLst/>
          </a:prstGeom>
        </p:spPr>
        <p:txBody>
          <a:bodyPr/>
          <a:lstStyle>
            <a:lvl1pPr>
              <a:defRPr/>
            </a:lvl1pPr>
          </a:lstStyle>
          <a:p>
            <a:pPr lvl="0"/>
            <a:r>
              <a:rPr lang="en-US"/>
              <a:t>Body (Roboto 41)</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815605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eneric Green slide with imag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1D8EAED-6FD1-4313-955B-FA4FD57F386E}"/>
              </a:ext>
            </a:extLst>
          </p:cNvPr>
          <p:cNvSpPr/>
          <p:nvPr userDrawn="1"/>
        </p:nvSpPr>
        <p:spPr>
          <a:xfrm rot="21013837">
            <a:off x="13898313" y="8450014"/>
            <a:ext cx="5295900" cy="5295900"/>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Placeholder 1">
            <a:extLst>
              <a:ext uri="{FF2B5EF4-FFF2-40B4-BE49-F238E27FC236}">
                <a16:creationId xmlns:a16="http://schemas.microsoft.com/office/drawing/2014/main" id="{F0FF9E92-5539-4DBF-9383-89508A99B8B5}"/>
              </a:ext>
            </a:extLst>
          </p:cNvPr>
          <p:cNvSpPr>
            <a:spLocks noGrp="1"/>
          </p:cNvSpPr>
          <p:nvPr>
            <p:ph type="title" hasCustomPrompt="1"/>
          </p:nvPr>
        </p:nvSpPr>
        <p:spPr>
          <a:xfrm>
            <a:off x="750329" y="1777206"/>
            <a:ext cx="9308071" cy="1922463"/>
          </a:xfrm>
          <a:prstGeom prst="rect">
            <a:avLst/>
          </a:prstGeom>
        </p:spPr>
        <p:txBody>
          <a:bodyPr vert="horz" lIns="91440" tIns="45720" rIns="91440" bIns="45720" rtlCol="0" anchor="ctr">
            <a:normAutofit/>
          </a:bodyPr>
          <a:lstStyle>
            <a:lvl1pPr>
              <a:defRPr/>
            </a:lvl1pPr>
          </a:lstStyle>
          <a:p>
            <a:r>
              <a:rPr lang="en-US"/>
              <a:t>Title</a:t>
            </a:r>
            <a:endParaRPr lang="en-GB"/>
          </a:p>
        </p:txBody>
      </p:sp>
      <p:sp>
        <p:nvSpPr>
          <p:cNvPr id="12" name="TextBox 11">
            <a:extLst>
              <a:ext uri="{FF2B5EF4-FFF2-40B4-BE49-F238E27FC236}">
                <a16:creationId xmlns:a16="http://schemas.microsoft.com/office/drawing/2014/main" id="{66763C05-C046-491B-AFE0-628479E30C56}"/>
              </a:ext>
            </a:extLst>
          </p:cNvPr>
          <p:cNvSpPr txBox="1"/>
          <p:nvPr userDrawn="1"/>
        </p:nvSpPr>
        <p:spPr>
          <a:xfrm>
            <a:off x="14554200" y="9302749"/>
            <a:ext cx="3059671" cy="523220"/>
          </a:xfrm>
          <a:prstGeom prst="rect">
            <a:avLst/>
          </a:prstGeom>
          <a:noFill/>
        </p:spPr>
        <p:txBody>
          <a:bodyPr wrap="square" rtlCol="0">
            <a:spAutoFit/>
          </a:bodyPr>
          <a:lstStyle/>
          <a:p>
            <a:pPr algn="r"/>
            <a:r>
              <a:rPr lang="en-GB" sz="2800" b="1">
                <a:latin typeface="Roboto" panose="02000000000000000000" pitchFamily="2" charset="0"/>
                <a:ea typeface="Roboto" panose="02000000000000000000" pitchFamily="2" charset="0"/>
              </a:rPr>
              <a:t>lse.ac.uk/careers</a:t>
            </a:r>
          </a:p>
        </p:txBody>
      </p:sp>
      <p:sp>
        <p:nvSpPr>
          <p:cNvPr id="3" name="Picture Placeholder 2">
            <a:extLst>
              <a:ext uri="{FF2B5EF4-FFF2-40B4-BE49-F238E27FC236}">
                <a16:creationId xmlns:a16="http://schemas.microsoft.com/office/drawing/2014/main" id="{2DC51725-F968-418B-8BC3-6076716A1376}"/>
              </a:ext>
            </a:extLst>
          </p:cNvPr>
          <p:cNvSpPr>
            <a:spLocks noGrp="1"/>
          </p:cNvSpPr>
          <p:nvPr>
            <p:ph type="pic" sz="quarter" idx="10"/>
          </p:nvPr>
        </p:nvSpPr>
        <p:spPr>
          <a:xfrm>
            <a:off x="10602912" y="1289050"/>
            <a:ext cx="6934200" cy="6750050"/>
          </a:xfrm>
          <a:prstGeom prst="rect">
            <a:avLst/>
          </a:prstGeom>
        </p:spPr>
        <p:txBody>
          <a:bodyPr/>
          <a:lstStyle/>
          <a:p>
            <a:r>
              <a:rPr lang="en-GB"/>
              <a:t>Click icon to add picture</a:t>
            </a:r>
          </a:p>
        </p:txBody>
      </p:sp>
      <p:sp>
        <p:nvSpPr>
          <p:cNvPr id="5" name="Text Placeholder 4">
            <a:extLst>
              <a:ext uri="{FF2B5EF4-FFF2-40B4-BE49-F238E27FC236}">
                <a16:creationId xmlns:a16="http://schemas.microsoft.com/office/drawing/2014/main" id="{384BDDCB-D632-4054-81DC-49CBE43DA665}"/>
              </a:ext>
            </a:extLst>
          </p:cNvPr>
          <p:cNvSpPr>
            <a:spLocks noGrp="1"/>
          </p:cNvSpPr>
          <p:nvPr>
            <p:ph type="body" sz="quarter" idx="11" hasCustomPrompt="1"/>
          </p:nvPr>
        </p:nvSpPr>
        <p:spPr>
          <a:xfrm>
            <a:off x="750888" y="3700463"/>
            <a:ext cx="9307511" cy="5329237"/>
          </a:xfrm>
          <a:prstGeom prst="rect">
            <a:avLst/>
          </a:prstGeom>
        </p:spPr>
        <p:txBody>
          <a:bodyPr/>
          <a:lstStyle>
            <a:lvl1pPr>
              <a:defRPr/>
            </a:lvl1pPr>
          </a:lstStyle>
          <a:p>
            <a:pPr lvl="0"/>
            <a:r>
              <a:rPr lang="en-US"/>
              <a:t>Body (Roboto 41)</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318433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eedback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CC29AB-36D0-4B33-A50C-9C25C7AFF0F9}"/>
              </a:ext>
            </a:extLst>
          </p:cNvPr>
          <p:cNvSpPr/>
          <p:nvPr userDrawn="1"/>
        </p:nvSpPr>
        <p:spPr>
          <a:xfrm rot="21013837">
            <a:off x="13898313" y="8450014"/>
            <a:ext cx="5295900" cy="5295900"/>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Placeholder 1">
            <a:extLst>
              <a:ext uri="{FF2B5EF4-FFF2-40B4-BE49-F238E27FC236}">
                <a16:creationId xmlns:a16="http://schemas.microsoft.com/office/drawing/2014/main" id="{F0FF9E92-5539-4DBF-9383-89508A99B8B5}"/>
              </a:ext>
            </a:extLst>
          </p:cNvPr>
          <p:cNvSpPr>
            <a:spLocks noGrp="1"/>
          </p:cNvSpPr>
          <p:nvPr>
            <p:ph type="title" hasCustomPrompt="1"/>
          </p:nvPr>
        </p:nvSpPr>
        <p:spPr>
          <a:xfrm>
            <a:off x="750329" y="1777206"/>
            <a:ext cx="11391900" cy="1922463"/>
          </a:xfrm>
          <a:prstGeom prst="rect">
            <a:avLst/>
          </a:prstGeom>
        </p:spPr>
        <p:txBody>
          <a:bodyPr vert="horz" lIns="91440" tIns="45720" rIns="91440" bIns="45720" rtlCol="0" anchor="ctr">
            <a:normAutofit/>
          </a:bodyPr>
          <a:lstStyle>
            <a:lvl1pPr marL="14400">
              <a:defRPr/>
            </a:lvl1pPr>
          </a:lstStyle>
          <a:p>
            <a:r>
              <a:rPr lang="en-US"/>
              <a:t>Title</a:t>
            </a:r>
            <a:endParaRPr lang="en-GB"/>
          </a:p>
        </p:txBody>
      </p:sp>
      <p:sp>
        <p:nvSpPr>
          <p:cNvPr id="5" name="Rectangle 4">
            <a:extLst>
              <a:ext uri="{FF2B5EF4-FFF2-40B4-BE49-F238E27FC236}">
                <a16:creationId xmlns:a16="http://schemas.microsoft.com/office/drawing/2014/main" id="{163E1277-02AA-4411-AACD-D00A91D72FB0}"/>
              </a:ext>
            </a:extLst>
          </p:cNvPr>
          <p:cNvSpPr/>
          <p:nvPr userDrawn="1"/>
        </p:nvSpPr>
        <p:spPr>
          <a:xfrm>
            <a:off x="11860771" y="3113881"/>
            <a:ext cx="5600700" cy="5600700"/>
          </a:xfrm>
          <a:prstGeom prst="rect">
            <a:avLst/>
          </a:prstGeom>
          <a:solidFill>
            <a:srgbClr val="55A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200">
                <a:latin typeface="Roboto" panose="02000000000000000000" pitchFamily="2" charset="0"/>
                <a:ea typeface="Roboto" panose="02000000000000000000" pitchFamily="2" charset="0"/>
              </a:rPr>
              <a:t>Placeholder for QR code</a:t>
            </a:r>
          </a:p>
        </p:txBody>
      </p:sp>
      <p:sp>
        <p:nvSpPr>
          <p:cNvPr id="11" name="TextBox 10">
            <a:extLst>
              <a:ext uri="{FF2B5EF4-FFF2-40B4-BE49-F238E27FC236}">
                <a16:creationId xmlns:a16="http://schemas.microsoft.com/office/drawing/2014/main" id="{0F1932E1-0EF2-46C6-981A-09BE27715B57}"/>
              </a:ext>
            </a:extLst>
          </p:cNvPr>
          <p:cNvSpPr txBox="1"/>
          <p:nvPr userDrawn="1"/>
        </p:nvSpPr>
        <p:spPr>
          <a:xfrm>
            <a:off x="14554200" y="9302749"/>
            <a:ext cx="3059671" cy="523220"/>
          </a:xfrm>
          <a:prstGeom prst="rect">
            <a:avLst/>
          </a:prstGeom>
          <a:noFill/>
        </p:spPr>
        <p:txBody>
          <a:bodyPr wrap="square" rtlCol="0">
            <a:spAutoFit/>
          </a:bodyPr>
          <a:lstStyle/>
          <a:p>
            <a:pPr algn="r"/>
            <a:r>
              <a:rPr lang="en-GB" sz="2800" b="1">
                <a:latin typeface="Roboto" panose="02000000000000000000" pitchFamily="2" charset="0"/>
                <a:ea typeface="Roboto" panose="02000000000000000000" pitchFamily="2" charset="0"/>
              </a:rPr>
              <a:t>lse.ac.uk/careers</a:t>
            </a:r>
          </a:p>
        </p:txBody>
      </p:sp>
      <p:sp>
        <p:nvSpPr>
          <p:cNvPr id="3" name="Text Placeholder 2">
            <a:extLst>
              <a:ext uri="{FF2B5EF4-FFF2-40B4-BE49-F238E27FC236}">
                <a16:creationId xmlns:a16="http://schemas.microsoft.com/office/drawing/2014/main" id="{1FBE7B36-4C0F-4D8F-94ED-42876E0EC30C}"/>
              </a:ext>
            </a:extLst>
          </p:cNvPr>
          <p:cNvSpPr>
            <a:spLocks noGrp="1"/>
          </p:cNvSpPr>
          <p:nvPr>
            <p:ph type="body" sz="quarter" idx="10" hasCustomPrompt="1"/>
          </p:nvPr>
        </p:nvSpPr>
        <p:spPr>
          <a:xfrm>
            <a:off x="750888" y="3700463"/>
            <a:ext cx="10745787" cy="5602287"/>
          </a:xfrm>
          <a:prstGeom prst="rect">
            <a:avLst/>
          </a:prstGeom>
        </p:spPr>
        <p:txBody>
          <a:bodyPr/>
          <a:lstStyle>
            <a:lvl1pPr>
              <a:defRPr/>
            </a:lvl1pPr>
          </a:lstStyle>
          <a:p>
            <a:pPr lvl="0"/>
            <a:r>
              <a:rPr lang="en-US"/>
              <a:t>Body (Roboto 41)</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81967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5D9E031B-F41E-4454-AACB-7E7F05EDDB1A}"/>
              </a:ext>
            </a:extLst>
          </p:cNvPr>
          <p:cNvGrpSpPr/>
          <p:nvPr userDrawn="1"/>
        </p:nvGrpSpPr>
        <p:grpSpPr>
          <a:xfrm>
            <a:off x="-46302" y="755616"/>
            <a:ext cx="17583973" cy="9531381"/>
            <a:chOff x="0" y="0"/>
            <a:chExt cx="23445297" cy="12708508"/>
          </a:xfrm>
        </p:grpSpPr>
        <p:sp>
          <p:nvSpPr>
            <p:cNvPr id="5" name="Freeform 3">
              <a:extLst>
                <a:ext uri="{FF2B5EF4-FFF2-40B4-BE49-F238E27FC236}">
                  <a16:creationId xmlns:a16="http://schemas.microsoft.com/office/drawing/2014/main" id="{FD454E8D-03A6-4B07-8106-240D457548FD}"/>
                </a:ext>
              </a:extLst>
            </p:cNvPr>
            <p:cNvSpPr/>
            <p:nvPr/>
          </p:nvSpPr>
          <p:spPr>
            <a:xfrm>
              <a:off x="0" y="0"/>
              <a:ext cx="23445343" cy="12708510"/>
            </a:xfrm>
            <a:custGeom>
              <a:avLst/>
              <a:gdLst/>
              <a:ahLst/>
              <a:cxnLst/>
              <a:rect l="l" t="t" r="r" b="b"/>
              <a:pathLst>
                <a:path w="23445343" h="12708510">
                  <a:moveTo>
                    <a:pt x="1063371" y="0"/>
                  </a:moveTo>
                  <a:lnTo>
                    <a:pt x="23445343" y="7490968"/>
                  </a:lnTo>
                  <a:lnTo>
                    <a:pt x="23445343" y="12708510"/>
                  </a:lnTo>
                  <a:lnTo>
                    <a:pt x="0" y="12708510"/>
                  </a:lnTo>
                  <a:close/>
                </a:path>
              </a:pathLst>
            </a:custGeom>
            <a:solidFill>
              <a:srgbClr val="C4D600"/>
            </a:solidFill>
          </p:spPr>
          <p:txBody>
            <a:bodyPr/>
            <a:lstStyle/>
            <a:p>
              <a:endParaRPr lang="en-GB"/>
            </a:p>
          </p:txBody>
        </p:sp>
        <p:sp>
          <p:nvSpPr>
            <p:cNvPr id="6" name="TextBox 4">
              <a:extLst>
                <a:ext uri="{FF2B5EF4-FFF2-40B4-BE49-F238E27FC236}">
                  <a16:creationId xmlns:a16="http://schemas.microsoft.com/office/drawing/2014/main" id="{9ABE941A-112E-4E93-84EB-6790291AD6A1}"/>
                </a:ext>
              </a:extLst>
            </p:cNvPr>
            <p:cNvSpPr txBox="1"/>
            <p:nvPr/>
          </p:nvSpPr>
          <p:spPr>
            <a:xfrm>
              <a:off x="0" y="-28575"/>
              <a:ext cx="23445297" cy="12737083"/>
            </a:xfrm>
            <a:prstGeom prst="rect">
              <a:avLst/>
            </a:prstGeom>
          </p:spPr>
          <p:txBody>
            <a:bodyPr lIns="50800" tIns="50800" rIns="50800" bIns="50800" rtlCol="0" anchor="b"/>
            <a:lstStyle/>
            <a:p>
              <a:pPr algn="ctr">
                <a:lnSpc>
                  <a:spcPts val="2520"/>
                </a:lnSpc>
              </a:pPr>
              <a:endParaRPr lang="en-US" sz="2000">
                <a:solidFill>
                  <a:srgbClr val="FAC822"/>
                </a:solidFill>
                <a:latin typeface="Roboto"/>
              </a:endParaRPr>
            </a:p>
          </p:txBody>
        </p:sp>
      </p:grpSp>
      <p:grpSp>
        <p:nvGrpSpPr>
          <p:cNvPr id="7" name="Group 5">
            <a:extLst>
              <a:ext uri="{FF2B5EF4-FFF2-40B4-BE49-F238E27FC236}">
                <a16:creationId xmlns:a16="http://schemas.microsoft.com/office/drawing/2014/main" id="{52FD6158-CBA2-48F7-A202-42B522E28A91}"/>
              </a:ext>
            </a:extLst>
          </p:cNvPr>
          <p:cNvGrpSpPr/>
          <p:nvPr userDrawn="1"/>
        </p:nvGrpSpPr>
        <p:grpSpPr>
          <a:xfrm>
            <a:off x="11430000" y="8429918"/>
            <a:ext cx="6852118" cy="1857082"/>
            <a:chOff x="0" y="0"/>
            <a:chExt cx="9136157" cy="2476109"/>
          </a:xfrm>
        </p:grpSpPr>
        <p:sp>
          <p:nvSpPr>
            <p:cNvPr id="8" name="Freeform 6">
              <a:extLst>
                <a:ext uri="{FF2B5EF4-FFF2-40B4-BE49-F238E27FC236}">
                  <a16:creationId xmlns:a16="http://schemas.microsoft.com/office/drawing/2014/main" id="{CE35A567-182F-4E49-8184-914EB393CA0A}"/>
                </a:ext>
              </a:extLst>
            </p:cNvPr>
            <p:cNvSpPr/>
            <p:nvPr/>
          </p:nvSpPr>
          <p:spPr>
            <a:xfrm>
              <a:off x="0" y="0"/>
              <a:ext cx="9136126" cy="2476119"/>
            </a:xfrm>
            <a:custGeom>
              <a:avLst/>
              <a:gdLst/>
              <a:ahLst/>
              <a:cxnLst/>
              <a:rect l="l" t="t" r="r" b="b"/>
              <a:pathLst>
                <a:path w="9136126" h="2476119">
                  <a:moveTo>
                    <a:pt x="414401" y="0"/>
                  </a:moveTo>
                  <a:lnTo>
                    <a:pt x="9136126" y="1459484"/>
                  </a:lnTo>
                  <a:lnTo>
                    <a:pt x="9136126" y="2476119"/>
                  </a:lnTo>
                  <a:lnTo>
                    <a:pt x="0" y="2476119"/>
                  </a:lnTo>
                  <a:close/>
                </a:path>
              </a:pathLst>
            </a:custGeom>
            <a:solidFill>
              <a:srgbClr val="FAC822"/>
            </a:solidFill>
          </p:spPr>
        </p:sp>
        <p:sp>
          <p:nvSpPr>
            <p:cNvPr id="9" name="TextBox 7">
              <a:extLst>
                <a:ext uri="{FF2B5EF4-FFF2-40B4-BE49-F238E27FC236}">
                  <a16:creationId xmlns:a16="http://schemas.microsoft.com/office/drawing/2014/main" id="{428FE89F-5E7B-40DB-829C-E37FCC038454}"/>
                </a:ext>
              </a:extLst>
            </p:cNvPr>
            <p:cNvSpPr txBox="1"/>
            <p:nvPr/>
          </p:nvSpPr>
          <p:spPr>
            <a:xfrm>
              <a:off x="0" y="-28575"/>
              <a:ext cx="9136157" cy="2504684"/>
            </a:xfrm>
            <a:prstGeom prst="rect">
              <a:avLst/>
            </a:prstGeom>
          </p:spPr>
          <p:txBody>
            <a:bodyPr lIns="50800" tIns="50800" rIns="50800" bIns="50800" rtlCol="0" anchor="b"/>
            <a:lstStyle/>
            <a:p>
              <a:pPr algn="ctr">
                <a:lnSpc>
                  <a:spcPts val="2520"/>
                </a:lnSpc>
              </a:pPr>
              <a:r>
                <a:rPr lang="en-US" sz="2000">
                  <a:solidFill>
                    <a:srgbClr val="FAC822"/>
                  </a:solidFill>
                  <a:latin typeface="Roboto"/>
                </a:rPr>
                <a:t>Click icon to add picture</a:t>
              </a:r>
            </a:p>
          </p:txBody>
        </p:sp>
      </p:grpSp>
      <p:sp>
        <p:nvSpPr>
          <p:cNvPr id="2" name="Title 1">
            <a:extLst>
              <a:ext uri="{FF2B5EF4-FFF2-40B4-BE49-F238E27FC236}">
                <a16:creationId xmlns:a16="http://schemas.microsoft.com/office/drawing/2014/main" id="{72A4A142-9C8B-4AED-8470-96592999F0DD}"/>
              </a:ext>
            </a:extLst>
          </p:cNvPr>
          <p:cNvSpPr>
            <a:spLocks noGrp="1"/>
          </p:cNvSpPr>
          <p:nvPr>
            <p:ph type="title" hasCustomPrompt="1"/>
          </p:nvPr>
        </p:nvSpPr>
        <p:spPr>
          <a:xfrm>
            <a:off x="800359" y="4549359"/>
            <a:ext cx="11391900" cy="1922463"/>
          </a:xfrm>
        </p:spPr>
        <p:txBody>
          <a:bodyPr/>
          <a:lstStyle>
            <a:lvl1pPr>
              <a:defRPr/>
            </a:lvl1pPr>
          </a:lstStyle>
          <a:p>
            <a:r>
              <a:rPr lang="en-US"/>
              <a:t>Copy</a:t>
            </a:r>
            <a:endParaRPr lang="en-GB"/>
          </a:p>
        </p:txBody>
      </p:sp>
      <p:pic>
        <p:nvPicPr>
          <p:cNvPr id="10" name="Picture 9">
            <a:extLst>
              <a:ext uri="{FF2B5EF4-FFF2-40B4-BE49-F238E27FC236}">
                <a16:creationId xmlns:a16="http://schemas.microsoft.com/office/drawing/2014/main" id="{CFC7F1C8-F44B-4EA1-949B-1A6691AD6FF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750329" y="761879"/>
            <a:ext cx="3402229" cy="1089051"/>
          </a:xfrm>
          <a:prstGeom prst="rect">
            <a:avLst/>
          </a:prstGeom>
        </p:spPr>
      </p:pic>
      <p:sp>
        <p:nvSpPr>
          <p:cNvPr id="11" name="TextBox 10">
            <a:extLst>
              <a:ext uri="{FF2B5EF4-FFF2-40B4-BE49-F238E27FC236}">
                <a16:creationId xmlns:a16="http://schemas.microsoft.com/office/drawing/2014/main" id="{F072515C-57EB-4AA6-99C4-AA00A1E22CED}"/>
              </a:ext>
            </a:extLst>
          </p:cNvPr>
          <p:cNvSpPr txBox="1"/>
          <p:nvPr userDrawn="1"/>
        </p:nvSpPr>
        <p:spPr>
          <a:xfrm>
            <a:off x="14554200" y="9302749"/>
            <a:ext cx="3059671" cy="523220"/>
          </a:xfrm>
          <a:prstGeom prst="rect">
            <a:avLst/>
          </a:prstGeom>
          <a:noFill/>
        </p:spPr>
        <p:txBody>
          <a:bodyPr wrap="square" rtlCol="0">
            <a:spAutoFit/>
          </a:bodyPr>
          <a:lstStyle/>
          <a:p>
            <a:pPr algn="r"/>
            <a:r>
              <a:rPr lang="en-GB" sz="2800" b="1">
                <a:latin typeface="Roboto" panose="02000000000000000000" pitchFamily="2" charset="0"/>
                <a:ea typeface="Roboto" panose="02000000000000000000" pitchFamily="2" charset="0"/>
              </a:rPr>
              <a:t>lse.ac.uk/careers</a:t>
            </a:r>
          </a:p>
        </p:txBody>
      </p:sp>
    </p:spTree>
    <p:extLst>
      <p:ext uri="{BB962C8B-B14F-4D97-AF65-F5344CB8AC3E}">
        <p14:creationId xmlns:p14="http://schemas.microsoft.com/office/powerpoint/2010/main" val="1950226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4. Pictu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7EF7B4-BB76-254B-9D6F-FE5A2DD2392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4" name="Text Placeholder 2">
            <a:extLst>
              <a:ext uri="{FF2B5EF4-FFF2-40B4-BE49-F238E27FC236}">
                <a16:creationId xmlns:a16="http://schemas.microsoft.com/office/drawing/2014/main" id="{19BF2E3C-E3DF-0B4E-AC88-0349EEA778E9}"/>
              </a:ext>
            </a:extLst>
          </p:cNvPr>
          <p:cNvSpPr>
            <a:spLocks noGrp="1"/>
          </p:cNvSpPr>
          <p:nvPr>
            <p:ph type="body" sz="quarter" idx="10" hasCustomPrompt="1"/>
          </p:nvPr>
        </p:nvSpPr>
        <p:spPr>
          <a:xfrm>
            <a:off x="1395698" y="4040364"/>
            <a:ext cx="7736728" cy="3269046"/>
          </a:xfrm>
        </p:spPr>
        <p:txBody>
          <a:bodyPr>
            <a:normAutofit/>
          </a:bodyPr>
          <a:lstStyle>
            <a:lvl1pPr marL="8930" marR="0" indent="0" algn="l" defTabSz="1028700" rtl="0" eaLnBrk="1" fontAlgn="auto" latinLnBrk="0" hangingPunct="1">
              <a:lnSpc>
                <a:spcPts val="10800"/>
              </a:lnSpc>
              <a:spcBef>
                <a:spcPts val="1125"/>
              </a:spcBef>
              <a:spcAft>
                <a:spcPts val="0"/>
              </a:spcAft>
              <a:buClr>
                <a:srgbClr val="FF0000"/>
              </a:buClr>
              <a:buSzPct val="110000"/>
              <a:buFont typeface="+mj-lt"/>
              <a:buNone/>
              <a:tabLst/>
              <a:defRPr sz="6750" b="1" i="0">
                <a:solidFill>
                  <a:srgbClr val="E0112B"/>
                </a:solidFill>
                <a:latin typeface="Roboto" pitchFamily="2" charset="0"/>
                <a:ea typeface="Roboto" pitchFamily="2" charset="0"/>
              </a:defRPr>
            </a:lvl1pPr>
          </a:lstStyle>
          <a:p>
            <a:pPr algn="l">
              <a:lnSpc>
                <a:spcPts val="7200"/>
              </a:lnSpc>
            </a:pPr>
            <a:r>
              <a:rPr lang="en-GB" sz="6750" b="1" i="0" baseline="0">
                <a:solidFill>
                  <a:srgbClr val="F43131"/>
                </a:solidFill>
                <a:effectLst/>
                <a:latin typeface="Roboto" pitchFamily="2" charset="0"/>
                <a:ea typeface="Roboto" pitchFamily="2" charset="0"/>
              </a:rPr>
              <a:t>My student  </a:t>
            </a:r>
            <a:br>
              <a:rPr lang="en-GB" sz="6750" b="1" i="0" baseline="0">
                <a:solidFill>
                  <a:srgbClr val="F43131"/>
                </a:solidFill>
                <a:effectLst/>
                <a:latin typeface="Roboto" pitchFamily="2" charset="0"/>
                <a:ea typeface="Roboto" pitchFamily="2" charset="0"/>
              </a:rPr>
            </a:br>
            <a:r>
              <a:rPr lang="en-GB" sz="6750" b="1" i="0" baseline="0">
                <a:solidFill>
                  <a:srgbClr val="F43131"/>
                </a:solidFill>
                <a:effectLst/>
                <a:latin typeface="Roboto" pitchFamily="2" charset="0"/>
                <a:ea typeface="Roboto" pitchFamily="2" charset="0"/>
              </a:rPr>
              <a:t>journey</a:t>
            </a:r>
          </a:p>
        </p:txBody>
      </p:sp>
      <p:pic>
        <p:nvPicPr>
          <p:cNvPr id="5" name="Picture 4">
            <a:extLst>
              <a:ext uri="{FF2B5EF4-FFF2-40B4-BE49-F238E27FC236}">
                <a16:creationId xmlns:a16="http://schemas.microsoft.com/office/drawing/2014/main" id="{CF7EF7B4-BB76-254B-9D6F-FE5A2DD2392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32486830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BEA"/>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3AB1BEA-90F7-439B-9628-3AD20D99E49C}"/>
              </a:ext>
            </a:extLst>
          </p:cNvPr>
          <p:cNvSpPr/>
          <p:nvPr userDrawn="1"/>
        </p:nvSpPr>
        <p:spPr>
          <a:xfrm>
            <a:off x="12496801" y="0"/>
            <a:ext cx="5791201" cy="10287000"/>
          </a:xfrm>
          <a:prstGeom prst="rect">
            <a:avLst/>
          </a:prstGeom>
          <a:solidFill>
            <a:srgbClr val="C4D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a:extLst>
              <a:ext uri="{FF2B5EF4-FFF2-40B4-BE49-F238E27FC236}">
                <a16:creationId xmlns:a16="http://schemas.microsoft.com/office/drawing/2014/main" id="{03DC8E57-C7D9-4F9E-942B-50931798E3A1}"/>
              </a:ext>
            </a:extLst>
          </p:cNvPr>
          <p:cNvSpPr>
            <a:spLocks noGrp="1"/>
          </p:cNvSpPr>
          <p:nvPr>
            <p:ph type="ctrTitle" hasCustomPrompt="1"/>
          </p:nvPr>
        </p:nvSpPr>
        <p:spPr>
          <a:xfrm>
            <a:off x="691510" y="3177259"/>
            <a:ext cx="8606493" cy="3932481"/>
          </a:xfrm>
          <a:prstGeom prst="rect">
            <a:avLst/>
          </a:prstGeom>
        </p:spPr>
        <p:txBody>
          <a:bodyPr anchor="b">
            <a:normAutofit/>
          </a:bodyPr>
          <a:lstStyle>
            <a:lvl1pPr marL="14400" algn="l">
              <a:lnSpc>
                <a:spcPct val="85000"/>
              </a:lnSpc>
              <a:defRPr sz="9900" b="1">
                <a:latin typeface="Roboto" panose="02000000000000000000" pitchFamily="2" charset="0"/>
                <a:ea typeface="Roboto" panose="02000000000000000000" pitchFamily="2" charset="0"/>
              </a:defRPr>
            </a:lvl1pPr>
          </a:lstStyle>
          <a:p>
            <a:r>
              <a:rPr lang="en-US"/>
              <a:t>Presentation title here, up to three lines</a:t>
            </a:r>
            <a:endParaRPr lang="en-GB"/>
          </a:p>
        </p:txBody>
      </p:sp>
      <p:sp>
        <p:nvSpPr>
          <p:cNvPr id="3" name="Subtitle 2">
            <a:extLst>
              <a:ext uri="{FF2B5EF4-FFF2-40B4-BE49-F238E27FC236}">
                <a16:creationId xmlns:a16="http://schemas.microsoft.com/office/drawing/2014/main" id="{CC6F8AD1-2A84-478B-9183-1AED7D5B0628}"/>
              </a:ext>
            </a:extLst>
          </p:cNvPr>
          <p:cNvSpPr>
            <a:spLocks noGrp="1"/>
          </p:cNvSpPr>
          <p:nvPr>
            <p:ph type="subTitle" idx="1" hasCustomPrompt="1"/>
          </p:nvPr>
        </p:nvSpPr>
        <p:spPr>
          <a:xfrm>
            <a:off x="691510" y="7477258"/>
            <a:ext cx="7740316" cy="1615159"/>
          </a:xfrm>
          <a:prstGeom prst="rect">
            <a:avLst/>
          </a:prstGeom>
        </p:spPr>
        <p:txBody>
          <a:bodyPr>
            <a:normAutofit/>
          </a:bodyPr>
          <a:lstStyle>
            <a:lvl1pPr marL="0" indent="0" algn="l">
              <a:lnSpc>
                <a:spcPct val="105000"/>
              </a:lnSpc>
              <a:buNone/>
              <a:defRPr sz="4950">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Subheading to go here, can go over two lines</a:t>
            </a:r>
            <a:endParaRPr lang="en-GB"/>
          </a:p>
        </p:txBody>
      </p:sp>
      <p:grpSp>
        <p:nvGrpSpPr>
          <p:cNvPr id="10" name="Group 9">
            <a:extLst>
              <a:ext uri="{FF2B5EF4-FFF2-40B4-BE49-F238E27FC236}">
                <a16:creationId xmlns:a16="http://schemas.microsoft.com/office/drawing/2014/main" id="{991FE2C1-4E40-45F8-BC30-D58FE5498C13}"/>
              </a:ext>
            </a:extLst>
          </p:cNvPr>
          <p:cNvGrpSpPr>
            <a:grpSpLocks noChangeAspect="1"/>
          </p:cNvGrpSpPr>
          <p:nvPr userDrawn="1"/>
        </p:nvGrpSpPr>
        <p:grpSpPr>
          <a:xfrm>
            <a:off x="13942401" y="2"/>
            <a:ext cx="4343147" cy="3383843"/>
            <a:chOff x="0" y="0"/>
            <a:chExt cx="5790863" cy="4511791"/>
          </a:xfrm>
          <a:solidFill>
            <a:srgbClr val="009BC0"/>
          </a:solidFill>
        </p:grpSpPr>
        <p:sp>
          <p:nvSpPr>
            <p:cNvPr id="11" name="Freeform 10">
              <a:extLst>
                <a:ext uri="{FF2B5EF4-FFF2-40B4-BE49-F238E27FC236}">
                  <a16:creationId xmlns:a16="http://schemas.microsoft.com/office/drawing/2014/main" id="{DB78E2E0-17D8-4DA5-85AD-B24ED39B6D01}"/>
                </a:ext>
              </a:extLst>
            </p:cNvPr>
            <p:cNvSpPr/>
            <p:nvPr/>
          </p:nvSpPr>
          <p:spPr>
            <a:xfrm>
              <a:off x="0" y="0"/>
              <a:ext cx="5790311" cy="4511802"/>
            </a:xfrm>
            <a:custGeom>
              <a:avLst/>
              <a:gdLst/>
              <a:ahLst/>
              <a:cxnLst/>
              <a:rect l="l" t="t" r="r" b="b"/>
              <a:pathLst>
                <a:path w="5790311" h="4511802">
                  <a:moveTo>
                    <a:pt x="5790311" y="0"/>
                  </a:moveTo>
                  <a:lnTo>
                    <a:pt x="871855" y="0"/>
                  </a:lnTo>
                  <a:lnTo>
                    <a:pt x="0" y="2053971"/>
                  </a:lnTo>
                  <a:lnTo>
                    <a:pt x="5790311" y="4511802"/>
                  </a:lnTo>
                  <a:lnTo>
                    <a:pt x="5790311" y="0"/>
                  </a:lnTo>
                  <a:close/>
                </a:path>
              </a:pathLst>
            </a:custGeom>
            <a:grpFill/>
          </p:spPr>
        </p:sp>
      </p:grpSp>
      <p:sp>
        <p:nvSpPr>
          <p:cNvPr id="4" name="Rectangle 3">
            <a:extLst>
              <a:ext uri="{FF2B5EF4-FFF2-40B4-BE49-F238E27FC236}">
                <a16:creationId xmlns:a16="http://schemas.microsoft.com/office/drawing/2014/main" id="{7EACA83E-8AF7-38B7-FC32-65F3BC0324DA}"/>
              </a:ext>
            </a:extLst>
          </p:cNvPr>
          <p:cNvSpPr/>
          <p:nvPr userDrawn="1"/>
        </p:nvSpPr>
        <p:spPr>
          <a:xfrm rot="19851861">
            <a:off x="15378038" y="2173257"/>
            <a:ext cx="999056" cy="999056"/>
          </a:xfrm>
          <a:prstGeom prst="rect">
            <a:avLst/>
          </a:prstGeom>
          <a:solidFill>
            <a:srgbClr val="9E0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759876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_Add own image">
    <p:bg>
      <p:bgPr>
        <a:solidFill>
          <a:srgbClr val="E8EBEA"/>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5BF257F-56C6-4F8B-9052-5500F22D4CB1}"/>
              </a:ext>
            </a:extLst>
          </p:cNvPr>
          <p:cNvSpPr>
            <a:spLocks noGrp="1"/>
          </p:cNvSpPr>
          <p:nvPr>
            <p:ph type="pic" sz="quarter" idx="10"/>
          </p:nvPr>
        </p:nvSpPr>
        <p:spPr>
          <a:xfrm>
            <a:off x="12496801" y="0"/>
            <a:ext cx="5791199" cy="10261948"/>
          </a:xfrm>
          <a:prstGeom prst="rect">
            <a:avLst/>
          </a:prstGeom>
        </p:spPr>
        <p:txBody>
          <a:bodyPr/>
          <a:lstStyle>
            <a:lvl1pPr>
              <a:defRPr/>
            </a:lvl1pPr>
          </a:lstStyle>
          <a:p>
            <a:endParaRPr lang="en-US" dirty="0"/>
          </a:p>
          <a:p>
            <a:endParaRPr lang="en-US" dirty="0"/>
          </a:p>
          <a:p>
            <a:endParaRPr lang="en-US" dirty="0"/>
          </a:p>
          <a:p>
            <a:endParaRPr lang="en-US" dirty="0"/>
          </a:p>
          <a:p>
            <a:endParaRPr lang="en-US" dirty="0"/>
          </a:p>
          <a:p>
            <a:r>
              <a:rPr lang="en-US" dirty="0"/>
              <a:t>Click icon to add picture</a:t>
            </a:r>
            <a:endParaRPr lang="en-GB" dirty="0"/>
          </a:p>
        </p:txBody>
      </p:sp>
      <p:sp>
        <p:nvSpPr>
          <p:cNvPr id="2" name="Title 1">
            <a:extLst>
              <a:ext uri="{FF2B5EF4-FFF2-40B4-BE49-F238E27FC236}">
                <a16:creationId xmlns:a16="http://schemas.microsoft.com/office/drawing/2014/main" id="{03DC8E57-C7D9-4F9E-942B-50931798E3A1}"/>
              </a:ext>
            </a:extLst>
          </p:cNvPr>
          <p:cNvSpPr>
            <a:spLocks noGrp="1"/>
          </p:cNvSpPr>
          <p:nvPr>
            <p:ph type="ctrTitle" hasCustomPrompt="1"/>
          </p:nvPr>
        </p:nvSpPr>
        <p:spPr>
          <a:xfrm>
            <a:off x="691510" y="3177261"/>
            <a:ext cx="8606493" cy="3932481"/>
          </a:xfrm>
          <a:prstGeom prst="rect">
            <a:avLst/>
          </a:prstGeom>
        </p:spPr>
        <p:txBody>
          <a:bodyPr anchor="b">
            <a:normAutofit/>
          </a:bodyPr>
          <a:lstStyle>
            <a:lvl1pPr marL="14400" algn="l">
              <a:lnSpc>
                <a:spcPct val="85000"/>
              </a:lnSpc>
              <a:defRPr sz="9900" b="1">
                <a:latin typeface="Roboto" panose="02000000000000000000" pitchFamily="2" charset="0"/>
                <a:ea typeface="Roboto" panose="02000000000000000000" pitchFamily="2" charset="0"/>
              </a:defRPr>
            </a:lvl1pPr>
          </a:lstStyle>
          <a:p>
            <a:r>
              <a:rPr lang="en-US"/>
              <a:t>Presentation title here, up to three lines</a:t>
            </a:r>
            <a:endParaRPr lang="en-GB"/>
          </a:p>
        </p:txBody>
      </p:sp>
      <p:sp>
        <p:nvSpPr>
          <p:cNvPr id="3" name="Subtitle 2">
            <a:extLst>
              <a:ext uri="{FF2B5EF4-FFF2-40B4-BE49-F238E27FC236}">
                <a16:creationId xmlns:a16="http://schemas.microsoft.com/office/drawing/2014/main" id="{CC6F8AD1-2A84-478B-9183-1AED7D5B0628}"/>
              </a:ext>
            </a:extLst>
          </p:cNvPr>
          <p:cNvSpPr>
            <a:spLocks noGrp="1"/>
          </p:cNvSpPr>
          <p:nvPr>
            <p:ph type="subTitle" idx="1" hasCustomPrompt="1"/>
          </p:nvPr>
        </p:nvSpPr>
        <p:spPr>
          <a:xfrm>
            <a:off x="691510" y="7477258"/>
            <a:ext cx="7740316" cy="1615159"/>
          </a:xfrm>
          <a:prstGeom prst="rect">
            <a:avLst/>
          </a:prstGeom>
        </p:spPr>
        <p:txBody>
          <a:bodyPr>
            <a:normAutofit/>
          </a:bodyPr>
          <a:lstStyle>
            <a:lvl1pPr marL="0" indent="0" algn="l">
              <a:lnSpc>
                <a:spcPct val="105000"/>
              </a:lnSpc>
              <a:buNone/>
              <a:defRPr sz="4950">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Subheading to go here, can go over two lines</a:t>
            </a:r>
            <a:endParaRPr lang="en-GB"/>
          </a:p>
        </p:txBody>
      </p:sp>
      <p:grpSp>
        <p:nvGrpSpPr>
          <p:cNvPr id="10" name="Group 9">
            <a:extLst>
              <a:ext uri="{FF2B5EF4-FFF2-40B4-BE49-F238E27FC236}">
                <a16:creationId xmlns:a16="http://schemas.microsoft.com/office/drawing/2014/main" id="{991FE2C1-4E40-45F8-BC30-D58FE5498C13}"/>
              </a:ext>
            </a:extLst>
          </p:cNvPr>
          <p:cNvGrpSpPr>
            <a:grpSpLocks noChangeAspect="1"/>
          </p:cNvGrpSpPr>
          <p:nvPr userDrawn="1"/>
        </p:nvGrpSpPr>
        <p:grpSpPr>
          <a:xfrm>
            <a:off x="13942401" y="2"/>
            <a:ext cx="4343147" cy="3383843"/>
            <a:chOff x="0" y="0"/>
            <a:chExt cx="5790863" cy="4511791"/>
          </a:xfrm>
          <a:solidFill>
            <a:srgbClr val="009BC0"/>
          </a:solidFill>
        </p:grpSpPr>
        <p:sp>
          <p:nvSpPr>
            <p:cNvPr id="11" name="Freeform 10">
              <a:extLst>
                <a:ext uri="{FF2B5EF4-FFF2-40B4-BE49-F238E27FC236}">
                  <a16:creationId xmlns:a16="http://schemas.microsoft.com/office/drawing/2014/main" id="{DB78E2E0-17D8-4DA5-85AD-B24ED39B6D01}"/>
                </a:ext>
              </a:extLst>
            </p:cNvPr>
            <p:cNvSpPr/>
            <p:nvPr/>
          </p:nvSpPr>
          <p:spPr>
            <a:xfrm>
              <a:off x="0" y="0"/>
              <a:ext cx="5790311" cy="4511802"/>
            </a:xfrm>
            <a:custGeom>
              <a:avLst/>
              <a:gdLst/>
              <a:ahLst/>
              <a:cxnLst/>
              <a:rect l="l" t="t" r="r" b="b"/>
              <a:pathLst>
                <a:path w="5790311" h="4511802">
                  <a:moveTo>
                    <a:pt x="5790311" y="0"/>
                  </a:moveTo>
                  <a:lnTo>
                    <a:pt x="871855" y="0"/>
                  </a:lnTo>
                  <a:lnTo>
                    <a:pt x="0" y="2053971"/>
                  </a:lnTo>
                  <a:lnTo>
                    <a:pt x="5790311" y="4511802"/>
                  </a:lnTo>
                  <a:lnTo>
                    <a:pt x="5790311" y="0"/>
                  </a:lnTo>
                  <a:close/>
                </a:path>
              </a:pathLst>
            </a:custGeom>
            <a:grpFill/>
          </p:spPr>
        </p:sp>
      </p:grpSp>
      <p:sp>
        <p:nvSpPr>
          <p:cNvPr id="4" name="Rectangle 3">
            <a:extLst>
              <a:ext uri="{FF2B5EF4-FFF2-40B4-BE49-F238E27FC236}">
                <a16:creationId xmlns:a16="http://schemas.microsoft.com/office/drawing/2014/main" id="{C0F5FE66-C3BB-C672-31AB-48727FAC02ED}"/>
              </a:ext>
            </a:extLst>
          </p:cNvPr>
          <p:cNvSpPr/>
          <p:nvPr userDrawn="1"/>
        </p:nvSpPr>
        <p:spPr>
          <a:xfrm rot="19851861">
            <a:off x="15378038" y="2173257"/>
            <a:ext cx="999056" cy="999056"/>
          </a:xfrm>
          <a:prstGeom prst="rect">
            <a:avLst/>
          </a:prstGeom>
          <a:solidFill>
            <a:srgbClr val="9E0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596782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Start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5B092D1-7A19-41A8-8C6D-58CFB6A5C4FF}"/>
              </a:ext>
            </a:extLst>
          </p:cNvPr>
          <p:cNvSpPr/>
          <p:nvPr userDrawn="1"/>
        </p:nvSpPr>
        <p:spPr>
          <a:xfrm>
            <a:off x="0" y="0"/>
            <a:ext cx="12496800" cy="10287000"/>
          </a:xfrm>
          <a:prstGeom prst="rect">
            <a:avLst/>
          </a:prstGeom>
          <a:solidFill>
            <a:srgbClr val="E8EB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10" name="Picture 9">
            <a:extLst>
              <a:ext uri="{FF2B5EF4-FFF2-40B4-BE49-F238E27FC236}">
                <a16:creationId xmlns:a16="http://schemas.microsoft.com/office/drawing/2014/main" id="{C289AD75-3F9F-4D2B-8F42-79A52CA4ADC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750330" y="761881"/>
            <a:ext cx="3402229" cy="1089051"/>
          </a:xfrm>
          <a:prstGeom prst="rect">
            <a:avLst/>
          </a:prstGeom>
        </p:spPr>
      </p:pic>
      <p:sp>
        <p:nvSpPr>
          <p:cNvPr id="13" name="Title 1">
            <a:extLst>
              <a:ext uri="{FF2B5EF4-FFF2-40B4-BE49-F238E27FC236}">
                <a16:creationId xmlns:a16="http://schemas.microsoft.com/office/drawing/2014/main" id="{2AD72E50-670E-40B0-B3CB-E68483812CAD}"/>
              </a:ext>
            </a:extLst>
          </p:cNvPr>
          <p:cNvSpPr>
            <a:spLocks noGrp="1"/>
          </p:cNvSpPr>
          <p:nvPr>
            <p:ph type="ctrTitle" hasCustomPrompt="1"/>
          </p:nvPr>
        </p:nvSpPr>
        <p:spPr>
          <a:xfrm>
            <a:off x="691510" y="3177261"/>
            <a:ext cx="8606493" cy="3932481"/>
          </a:xfrm>
          <a:prstGeom prst="rect">
            <a:avLst/>
          </a:prstGeom>
        </p:spPr>
        <p:txBody>
          <a:bodyPr anchor="b">
            <a:normAutofit/>
          </a:bodyPr>
          <a:lstStyle>
            <a:lvl1pPr marL="14400" algn="l">
              <a:lnSpc>
                <a:spcPct val="85000"/>
              </a:lnSpc>
              <a:defRPr sz="9900" b="1">
                <a:latin typeface="Roboto" panose="02000000000000000000" pitchFamily="2" charset="0"/>
                <a:ea typeface="Roboto" panose="02000000000000000000" pitchFamily="2" charset="0"/>
              </a:defRPr>
            </a:lvl1pPr>
          </a:lstStyle>
          <a:p>
            <a:r>
              <a:rPr lang="en-US"/>
              <a:t>Section title here, up to three lines</a:t>
            </a:r>
            <a:endParaRPr lang="en-GB"/>
          </a:p>
        </p:txBody>
      </p:sp>
      <p:pic>
        <p:nvPicPr>
          <p:cNvPr id="3" name="Picture 2" descr="A person looking at a person's screen&#10;&#10;Description automatically generated">
            <a:extLst>
              <a:ext uri="{FF2B5EF4-FFF2-40B4-BE49-F238E27FC236}">
                <a16:creationId xmlns:a16="http://schemas.microsoft.com/office/drawing/2014/main" id="{D395B8D4-6515-5CAF-9C26-DABFD4D1A85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319"/>
          <a:stretch/>
        </p:blipFill>
        <p:spPr>
          <a:xfrm>
            <a:off x="12496800" y="-32940"/>
            <a:ext cx="5791200" cy="10352879"/>
          </a:xfrm>
          <a:prstGeom prst="rect">
            <a:avLst/>
          </a:prstGeom>
        </p:spPr>
      </p:pic>
      <p:sp>
        <p:nvSpPr>
          <p:cNvPr id="4" name="Rectangle 3">
            <a:extLst>
              <a:ext uri="{FF2B5EF4-FFF2-40B4-BE49-F238E27FC236}">
                <a16:creationId xmlns:a16="http://schemas.microsoft.com/office/drawing/2014/main" id="{517C5E2A-7447-113B-56E8-82376F1C5246}"/>
              </a:ext>
            </a:extLst>
          </p:cNvPr>
          <p:cNvSpPr/>
          <p:nvPr userDrawn="1"/>
        </p:nvSpPr>
        <p:spPr>
          <a:xfrm rot="19851861">
            <a:off x="11997272" y="8141795"/>
            <a:ext cx="999056" cy="999056"/>
          </a:xfrm>
          <a:prstGeom prst="rect">
            <a:avLst/>
          </a:prstGeom>
          <a:solidFill>
            <a:srgbClr val="9E0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93878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Start slide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5B092D1-7A19-41A8-8C6D-58CFB6A5C4FF}"/>
              </a:ext>
            </a:extLst>
          </p:cNvPr>
          <p:cNvSpPr/>
          <p:nvPr userDrawn="1"/>
        </p:nvSpPr>
        <p:spPr>
          <a:xfrm>
            <a:off x="0" y="0"/>
            <a:ext cx="124968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group of people sitting in a room&#10;&#10;Description automatically generated with low confidence">
            <a:extLst>
              <a:ext uri="{FF2B5EF4-FFF2-40B4-BE49-F238E27FC236}">
                <a16:creationId xmlns:a16="http://schemas.microsoft.com/office/drawing/2014/main" id="{8A10D672-4541-429E-8F56-47FCAAA2A67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487747" y="761878"/>
            <a:ext cx="8188881" cy="8188881"/>
          </a:xfrm>
          <a:prstGeom prst="rect">
            <a:avLst/>
          </a:prstGeom>
        </p:spPr>
      </p:pic>
      <p:pic>
        <p:nvPicPr>
          <p:cNvPr id="10" name="Picture 9">
            <a:extLst>
              <a:ext uri="{FF2B5EF4-FFF2-40B4-BE49-F238E27FC236}">
                <a16:creationId xmlns:a16="http://schemas.microsoft.com/office/drawing/2014/main" id="{C289AD75-3F9F-4D2B-8F42-79A52CA4ADC9}"/>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750329" y="761879"/>
            <a:ext cx="3402229" cy="1089051"/>
          </a:xfrm>
          <a:prstGeom prst="rect">
            <a:avLst/>
          </a:prstGeom>
        </p:spPr>
      </p:pic>
      <p:sp>
        <p:nvSpPr>
          <p:cNvPr id="13" name="Title 1">
            <a:extLst>
              <a:ext uri="{FF2B5EF4-FFF2-40B4-BE49-F238E27FC236}">
                <a16:creationId xmlns:a16="http://schemas.microsoft.com/office/drawing/2014/main" id="{2AD72E50-670E-40B0-B3CB-E68483812CAD}"/>
              </a:ext>
            </a:extLst>
          </p:cNvPr>
          <p:cNvSpPr>
            <a:spLocks noGrp="1"/>
          </p:cNvSpPr>
          <p:nvPr>
            <p:ph type="ctrTitle" hasCustomPrompt="1"/>
          </p:nvPr>
        </p:nvSpPr>
        <p:spPr>
          <a:xfrm>
            <a:off x="691509" y="3177259"/>
            <a:ext cx="8606493" cy="3932481"/>
          </a:xfrm>
          <a:prstGeom prst="rect">
            <a:avLst/>
          </a:prstGeom>
        </p:spPr>
        <p:txBody>
          <a:bodyPr anchor="b">
            <a:normAutofit/>
          </a:bodyPr>
          <a:lstStyle>
            <a:lvl1pPr marL="14400" algn="l">
              <a:lnSpc>
                <a:spcPct val="85000"/>
              </a:lnSpc>
              <a:defRPr sz="9900" b="1">
                <a:latin typeface="Roboto" panose="02000000000000000000" pitchFamily="2" charset="0"/>
                <a:ea typeface="Roboto" panose="02000000000000000000" pitchFamily="2" charset="0"/>
              </a:defRPr>
            </a:lvl1pPr>
          </a:lstStyle>
          <a:p>
            <a:r>
              <a:rPr lang="en-US"/>
              <a:t>Section title here, up to three lines</a:t>
            </a:r>
            <a:endParaRPr lang="en-GB"/>
          </a:p>
        </p:txBody>
      </p:sp>
    </p:spTree>
    <p:extLst>
      <p:ext uri="{BB962C8B-B14F-4D97-AF65-F5344CB8AC3E}">
        <p14:creationId xmlns:p14="http://schemas.microsoft.com/office/powerpoint/2010/main" val="29227177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Start slide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5B092D1-7A19-41A8-8C6D-58CFB6A5C4FF}"/>
              </a:ext>
            </a:extLst>
          </p:cNvPr>
          <p:cNvSpPr/>
          <p:nvPr userDrawn="1"/>
        </p:nvSpPr>
        <p:spPr>
          <a:xfrm>
            <a:off x="0" y="0"/>
            <a:ext cx="12496800" cy="10287000"/>
          </a:xfrm>
          <a:prstGeom prst="rect">
            <a:avLst/>
          </a:prstGeom>
          <a:solidFill>
            <a:srgbClr val="E8EB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10" name="Picture 9">
            <a:extLst>
              <a:ext uri="{FF2B5EF4-FFF2-40B4-BE49-F238E27FC236}">
                <a16:creationId xmlns:a16="http://schemas.microsoft.com/office/drawing/2014/main" id="{C289AD75-3F9F-4D2B-8F42-79A52CA4ADC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750330" y="761881"/>
            <a:ext cx="3402229" cy="1089051"/>
          </a:xfrm>
          <a:prstGeom prst="rect">
            <a:avLst/>
          </a:prstGeom>
        </p:spPr>
      </p:pic>
      <p:sp>
        <p:nvSpPr>
          <p:cNvPr id="13" name="Title 1">
            <a:extLst>
              <a:ext uri="{FF2B5EF4-FFF2-40B4-BE49-F238E27FC236}">
                <a16:creationId xmlns:a16="http://schemas.microsoft.com/office/drawing/2014/main" id="{2AD72E50-670E-40B0-B3CB-E68483812CAD}"/>
              </a:ext>
            </a:extLst>
          </p:cNvPr>
          <p:cNvSpPr>
            <a:spLocks noGrp="1"/>
          </p:cNvSpPr>
          <p:nvPr>
            <p:ph type="ctrTitle" hasCustomPrompt="1"/>
          </p:nvPr>
        </p:nvSpPr>
        <p:spPr>
          <a:xfrm>
            <a:off x="691510" y="3177261"/>
            <a:ext cx="8606493" cy="3932481"/>
          </a:xfrm>
          <a:prstGeom prst="rect">
            <a:avLst/>
          </a:prstGeom>
        </p:spPr>
        <p:txBody>
          <a:bodyPr anchor="b">
            <a:normAutofit/>
          </a:bodyPr>
          <a:lstStyle>
            <a:lvl1pPr marL="14400" algn="l">
              <a:lnSpc>
                <a:spcPct val="85000"/>
              </a:lnSpc>
              <a:defRPr sz="9900" b="1">
                <a:latin typeface="Roboto" panose="02000000000000000000" pitchFamily="2" charset="0"/>
                <a:ea typeface="Roboto" panose="02000000000000000000" pitchFamily="2" charset="0"/>
              </a:defRPr>
            </a:lvl1pPr>
          </a:lstStyle>
          <a:p>
            <a:r>
              <a:rPr lang="en-US"/>
              <a:t>Section title here, up to three lines</a:t>
            </a:r>
            <a:endParaRPr lang="en-GB"/>
          </a:p>
        </p:txBody>
      </p:sp>
      <p:pic>
        <p:nvPicPr>
          <p:cNvPr id="4" name="Picture 3" descr="A person talking to a person&#10;&#10;Description automatically generated">
            <a:extLst>
              <a:ext uri="{FF2B5EF4-FFF2-40B4-BE49-F238E27FC236}">
                <a16:creationId xmlns:a16="http://schemas.microsoft.com/office/drawing/2014/main" id="{984CC4EE-EBB5-9A68-44DA-54E584D63A3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2496800" y="0"/>
            <a:ext cx="5791200" cy="10287000"/>
          </a:xfrm>
          <a:prstGeom prst="rect">
            <a:avLst/>
          </a:prstGeom>
        </p:spPr>
      </p:pic>
      <p:sp>
        <p:nvSpPr>
          <p:cNvPr id="5" name="Rectangle 4">
            <a:extLst>
              <a:ext uri="{FF2B5EF4-FFF2-40B4-BE49-F238E27FC236}">
                <a16:creationId xmlns:a16="http://schemas.microsoft.com/office/drawing/2014/main" id="{59BDE1FC-3A6B-4B63-B7B1-5028F281E7A2}"/>
              </a:ext>
            </a:extLst>
          </p:cNvPr>
          <p:cNvSpPr/>
          <p:nvPr userDrawn="1"/>
        </p:nvSpPr>
        <p:spPr>
          <a:xfrm rot="19851861">
            <a:off x="11997272" y="941886"/>
            <a:ext cx="999056" cy="999056"/>
          </a:xfrm>
          <a:prstGeom prst="rect">
            <a:avLst/>
          </a:prstGeom>
          <a:solidFill>
            <a:srgbClr val="9E0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878925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Section Start slide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5B092D1-7A19-41A8-8C6D-58CFB6A5C4FF}"/>
              </a:ext>
            </a:extLst>
          </p:cNvPr>
          <p:cNvSpPr/>
          <p:nvPr userDrawn="1"/>
        </p:nvSpPr>
        <p:spPr>
          <a:xfrm>
            <a:off x="0" y="0"/>
            <a:ext cx="12496800" cy="10287000"/>
          </a:xfrm>
          <a:prstGeom prst="rect">
            <a:avLst/>
          </a:prstGeom>
          <a:solidFill>
            <a:srgbClr val="E8EB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10" name="Picture 9">
            <a:extLst>
              <a:ext uri="{FF2B5EF4-FFF2-40B4-BE49-F238E27FC236}">
                <a16:creationId xmlns:a16="http://schemas.microsoft.com/office/drawing/2014/main" id="{C289AD75-3F9F-4D2B-8F42-79A52CA4ADC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750330" y="761881"/>
            <a:ext cx="3402229" cy="1089051"/>
          </a:xfrm>
          <a:prstGeom prst="rect">
            <a:avLst/>
          </a:prstGeom>
        </p:spPr>
      </p:pic>
      <p:sp>
        <p:nvSpPr>
          <p:cNvPr id="13" name="Title 1">
            <a:extLst>
              <a:ext uri="{FF2B5EF4-FFF2-40B4-BE49-F238E27FC236}">
                <a16:creationId xmlns:a16="http://schemas.microsoft.com/office/drawing/2014/main" id="{2AD72E50-670E-40B0-B3CB-E68483812CAD}"/>
              </a:ext>
            </a:extLst>
          </p:cNvPr>
          <p:cNvSpPr>
            <a:spLocks noGrp="1"/>
          </p:cNvSpPr>
          <p:nvPr>
            <p:ph type="ctrTitle" hasCustomPrompt="1"/>
          </p:nvPr>
        </p:nvSpPr>
        <p:spPr>
          <a:xfrm>
            <a:off x="691510" y="3177261"/>
            <a:ext cx="8606493" cy="3932481"/>
          </a:xfrm>
          <a:prstGeom prst="rect">
            <a:avLst/>
          </a:prstGeom>
        </p:spPr>
        <p:txBody>
          <a:bodyPr anchor="b">
            <a:normAutofit/>
          </a:bodyPr>
          <a:lstStyle>
            <a:lvl1pPr marL="14400" algn="l">
              <a:lnSpc>
                <a:spcPct val="85000"/>
              </a:lnSpc>
              <a:defRPr sz="9900" b="1">
                <a:latin typeface="Roboto" panose="02000000000000000000" pitchFamily="2" charset="0"/>
                <a:ea typeface="Roboto" panose="02000000000000000000" pitchFamily="2" charset="0"/>
              </a:defRPr>
            </a:lvl1pPr>
          </a:lstStyle>
          <a:p>
            <a:r>
              <a:rPr lang="en-US"/>
              <a:t>Section title here, up to three lines</a:t>
            </a:r>
            <a:endParaRPr lang="en-GB"/>
          </a:p>
        </p:txBody>
      </p:sp>
      <p:pic>
        <p:nvPicPr>
          <p:cNvPr id="3" name="Picture 2" descr="A group of people standing in a room&#10;&#10;Description automatically generated">
            <a:extLst>
              <a:ext uri="{FF2B5EF4-FFF2-40B4-BE49-F238E27FC236}">
                <a16:creationId xmlns:a16="http://schemas.microsoft.com/office/drawing/2014/main" id="{8483D122-49D3-89B5-615A-ED9315EEC61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2496799" y="0"/>
            <a:ext cx="5791201" cy="10270861"/>
          </a:xfrm>
          <a:prstGeom prst="rect">
            <a:avLst/>
          </a:prstGeom>
        </p:spPr>
      </p:pic>
      <p:sp>
        <p:nvSpPr>
          <p:cNvPr id="5" name="Rectangle 4">
            <a:extLst>
              <a:ext uri="{FF2B5EF4-FFF2-40B4-BE49-F238E27FC236}">
                <a16:creationId xmlns:a16="http://schemas.microsoft.com/office/drawing/2014/main" id="{34F2FEA4-DAC9-4A0E-B1FC-41488E88EB74}"/>
              </a:ext>
            </a:extLst>
          </p:cNvPr>
          <p:cNvSpPr/>
          <p:nvPr userDrawn="1"/>
        </p:nvSpPr>
        <p:spPr>
          <a:xfrm rot="19851861">
            <a:off x="11997272" y="8141795"/>
            <a:ext cx="999056" cy="999056"/>
          </a:xfrm>
          <a:prstGeom prst="rect">
            <a:avLst/>
          </a:prstGeom>
          <a:solidFill>
            <a:srgbClr val="9E0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320304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Start slide_Add own ima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5B092D1-7A19-41A8-8C6D-58CFB6A5C4FF}"/>
              </a:ext>
            </a:extLst>
          </p:cNvPr>
          <p:cNvSpPr/>
          <p:nvPr userDrawn="1"/>
        </p:nvSpPr>
        <p:spPr>
          <a:xfrm>
            <a:off x="0" y="0"/>
            <a:ext cx="12496800" cy="10287000"/>
          </a:xfrm>
          <a:prstGeom prst="rect">
            <a:avLst/>
          </a:prstGeom>
          <a:solidFill>
            <a:srgbClr val="E8EB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10" name="Picture 9">
            <a:extLst>
              <a:ext uri="{FF2B5EF4-FFF2-40B4-BE49-F238E27FC236}">
                <a16:creationId xmlns:a16="http://schemas.microsoft.com/office/drawing/2014/main" id="{C289AD75-3F9F-4D2B-8F42-79A52CA4ADC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750330" y="761881"/>
            <a:ext cx="3402229" cy="1089051"/>
          </a:xfrm>
          <a:prstGeom prst="rect">
            <a:avLst/>
          </a:prstGeom>
        </p:spPr>
      </p:pic>
      <p:sp>
        <p:nvSpPr>
          <p:cNvPr id="13" name="Title 1">
            <a:extLst>
              <a:ext uri="{FF2B5EF4-FFF2-40B4-BE49-F238E27FC236}">
                <a16:creationId xmlns:a16="http://schemas.microsoft.com/office/drawing/2014/main" id="{2AD72E50-670E-40B0-B3CB-E68483812CAD}"/>
              </a:ext>
            </a:extLst>
          </p:cNvPr>
          <p:cNvSpPr>
            <a:spLocks noGrp="1"/>
          </p:cNvSpPr>
          <p:nvPr>
            <p:ph type="ctrTitle" hasCustomPrompt="1"/>
          </p:nvPr>
        </p:nvSpPr>
        <p:spPr>
          <a:xfrm>
            <a:off x="691510" y="3177261"/>
            <a:ext cx="8606493" cy="3932481"/>
          </a:xfrm>
          <a:prstGeom prst="rect">
            <a:avLst/>
          </a:prstGeom>
        </p:spPr>
        <p:txBody>
          <a:bodyPr anchor="b">
            <a:normAutofit/>
          </a:bodyPr>
          <a:lstStyle>
            <a:lvl1pPr marL="14400" algn="l">
              <a:lnSpc>
                <a:spcPct val="85000"/>
              </a:lnSpc>
              <a:defRPr sz="9900" b="1">
                <a:latin typeface="Roboto" panose="02000000000000000000" pitchFamily="2" charset="0"/>
                <a:ea typeface="Roboto" panose="02000000000000000000" pitchFamily="2" charset="0"/>
              </a:defRPr>
            </a:lvl1pPr>
          </a:lstStyle>
          <a:p>
            <a:r>
              <a:rPr lang="en-US"/>
              <a:t>Section title here, up to three lines</a:t>
            </a:r>
            <a:endParaRPr lang="en-GB"/>
          </a:p>
        </p:txBody>
      </p:sp>
      <p:sp>
        <p:nvSpPr>
          <p:cNvPr id="3" name="Picture Placeholder 2">
            <a:extLst>
              <a:ext uri="{FF2B5EF4-FFF2-40B4-BE49-F238E27FC236}">
                <a16:creationId xmlns:a16="http://schemas.microsoft.com/office/drawing/2014/main" id="{6D6F81E8-0C1B-4D7B-ACF6-2469A910849E}"/>
              </a:ext>
            </a:extLst>
          </p:cNvPr>
          <p:cNvSpPr>
            <a:spLocks noGrp="1"/>
          </p:cNvSpPr>
          <p:nvPr>
            <p:ph type="pic" sz="quarter" idx="10" hasCustomPrompt="1"/>
          </p:nvPr>
        </p:nvSpPr>
        <p:spPr>
          <a:xfrm>
            <a:off x="9601201" y="762002"/>
            <a:ext cx="7935913" cy="7935913"/>
          </a:xfrm>
          <a:prstGeom prst="rect">
            <a:avLst/>
          </a:prstGeom>
        </p:spPr>
        <p:txBody>
          <a:bodyPr/>
          <a:lstStyle>
            <a:lvl1pPr>
              <a:defRPr/>
            </a:lvl1pPr>
          </a:lstStyle>
          <a:p>
            <a:r>
              <a:rPr lang="en-GB" dirty="0"/>
              <a:t>Picture – please crop to a square</a:t>
            </a:r>
          </a:p>
        </p:txBody>
      </p:sp>
    </p:spTree>
    <p:extLst>
      <p:ext uri="{BB962C8B-B14F-4D97-AF65-F5344CB8AC3E}">
        <p14:creationId xmlns:p14="http://schemas.microsoft.com/office/powerpoint/2010/main" val="17065643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eneric white slide">
    <p:bg>
      <p:bgPr>
        <a:solidFill>
          <a:srgbClr val="E8EBEA"/>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3B3DFB-8E8F-920A-DDBF-36E7CE538B62}"/>
              </a:ext>
            </a:extLst>
          </p:cNvPr>
          <p:cNvSpPr/>
          <p:nvPr userDrawn="1"/>
        </p:nvSpPr>
        <p:spPr>
          <a:xfrm rot="21013837">
            <a:off x="13898314" y="8450014"/>
            <a:ext cx="5295900" cy="5295900"/>
          </a:xfrm>
          <a:prstGeom prst="rect">
            <a:avLst/>
          </a:prstGeom>
          <a:solidFill>
            <a:srgbClr val="009B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 name="Title Placeholder 1">
            <a:extLst>
              <a:ext uri="{FF2B5EF4-FFF2-40B4-BE49-F238E27FC236}">
                <a16:creationId xmlns:a16="http://schemas.microsoft.com/office/drawing/2014/main" id="{F08A5EA0-C9EE-44B6-86A7-5B9CA5115CCF}"/>
              </a:ext>
            </a:extLst>
          </p:cNvPr>
          <p:cNvSpPr>
            <a:spLocks noGrp="1"/>
          </p:cNvSpPr>
          <p:nvPr>
            <p:ph type="title" hasCustomPrompt="1"/>
          </p:nvPr>
        </p:nvSpPr>
        <p:spPr>
          <a:xfrm>
            <a:off x="750330" y="1777206"/>
            <a:ext cx="11391900" cy="1922463"/>
          </a:xfrm>
          <a:prstGeom prst="rect">
            <a:avLst/>
          </a:prstGeom>
        </p:spPr>
        <p:txBody>
          <a:bodyPr vert="horz" lIns="91440" tIns="45720" rIns="91440" bIns="45720" rtlCol="0" anchor="ctr">
            <a:normAutofit/>
          </a:bodyPr>
          <a:lstStyle>
            <a:lvl1pPr>
              <a:defRPr/>
            </a:lvl1pPr>
          </a:lstStyle>
          <a:p>
            <a:r>
              <a:rPr lang="en-US"/>
              <a:t>Title</a:t>
            </a:r>
            <a:endParaRPr lang="en-GB"/>
          </a:p>
        </p:txBody>
      </p:sp>
      <p:sp>
        <p:nvSpPr>
          <p:cNvPr id="8" name="TextBox 7">
            <a:extLst>
              <a:ext uri="{FF2B5EF4-FFF2-40B4-BE49-F238E27FC236}">
                <a16:creationId xmlns:a16="http://schemas.microsoft.com/office/drawing/2014/main" id="{31DCE7AB-D272-4407-BA70-12B01534C93A}"/>
              </a:ext>
            </a:extLst>
          </p:cNvPr>
          <p:cNvSpPr txBox="1"/>
          <p:nvPr userDrawn="1"/>
        </p:nvSpPr>
        <p:spPr>
          <a:xfrm>
            <a:off x="14554202" y="9302750"/>
            <a:ext cx="3059671" cy="523220"/>
          </a:xfrm>
          <a:prstGeom prst="rect">
            <a:avLst/>
          </a:prstGeom>
          <a:noFill/>
        </p:spPr>
        <p:txBody>
          <a:bodyPr wrap="square" rtlCol="0">
            <a:spAutoFit/>
          </a:bodyPr>
          <a:lstStyle/>
          <a:p>
            <a:pPr algn="r"/>
            <a:r>
              <a:rPr lang="en-GB" sz="2800" b="1" dirty="0">
                <a:solidFill>
                  <a:schemeClr val="bg1"/>
                </a:solidFill>
                <a:latin typeface="Roboto" panose="02000000000000000000" pitchFamily="2" charset="0"/>
                <a:ea typeface="Roboto" panose="02000000000000000000" pitchFamily="2" charset="0"/>
              </a:rPr>
              <a:t>lse.ac.uk/careers</a:t>
            </a:r>
          </a:p>
        </p:txBody>
      </p:sp>
      <p:sp>
        <p:nvSpPr>
          <p:cNvPr id="10" name="Text Placeholder 9">
            <a:extLst>
              <a:ext uri="{FF2B5EF4-FFF2-40B4-BE49-F238E27FC236}">
                <a16:creationId xmlns:a16="http://schemas.microsoft.com/office/drawing/2014/main" id="{830511F0-D94C-40D8-B5B7-DDE9C5E44571}"/>
              </a:ext>
            </a:extLst>
          </p:cNvPr>
          <p:cNvSpPr>
            <a:spLocks noGrp="1"/>
          </p:cNvSpPr>
          <p:nvPr>
            <p:ph type="body" sz="quarter" idx="10" hasCustomPrompt="1"/>
          </p:nvPr>
        </p:nvSpPr>
        <p:spPr>
          <a:xfrm>
            <a:off x="750889" y="3700463"/>
            <a:ext cx="16786225" cy="4610100"/>
          </a:xfrm>
          <a:prstGeom prst="rect">
            <a:avLst/>
          </a:prstGeom>
        </p:spPr>
        <p:txBody>
          <a:bodyPr/>
          <a:lstStyle>
            <a:lvl1pPr>
              <a:defRPr/>
            </a:lvl1pPr>
          </a:lstStyle>
          <a:p>
            <a:pPr lvl="0"/>
            <a:r>
              <a:rPr lang="en-US"/>
              <a:t>Body (Roboto 41)</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346446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eneric white slide with image">
    <p:bg>
      <p:bgPr>
        <a:solidFill>
          <a:srgbClr val="E8EBEA"/>
        </a:solidFill>
        <a:effectLst/>
      </p:bgPr>
    </p:bg>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F08A5EA0-C9EE-44B6-86A7-5B9CA5115CCF}"/>
              </a:ext>
            </a:extLst>
          </p:cNvPr>
          <p:cNvSpPr>
            <a:spLocks noGrp="1"/>
          </p:cNvSpPr>
          <p:nvPr>
            <p:ph type="title" hasCustomPrompt="1"/>
          </p:nvPr>
        </p:nvSpPr>
        <p:spPr>
          <a:xfrm>
            <a:off x="750330" y="1777206"/>
            <a:ext cx="8850871" cy="1922463"/>
          </a:xfrm>
          <a:prstGeom prst="rect">
            <a:avLst/>
          </a:prstGeom>
        </p:spPr>
        <p:txBody>
          <a:bodyPr vert="horz" lIns="91440" tIns="45720" rIns="91440" bIns="45720" rtlCol="0" anchor="ctr">
            <a:normAutofit/>
          </a:bodyPr>
          <a:lstStyle>
            <a:lvl1pPr>
              <a:defRPr/>
            </a:lvl1pPr>
          </a:lstStyle>
          <a:p>
            <a:r>
              <a:rPr lang="en-US"/>
              <a:t>Title</a:t>
            </a:r>
            <a:endParaRPr lang="en-GB"/>
          </a:p>
        </p:txBody>
      </p:sp>
      <p:sp>
        <p:nvSpPr>
          <p:cNvPr id="10" name="Text Placeholder 9">
            <a:extLst>
              <a:ext uri="{FF2B5EF4-FFF2-40B4-BE49-F238E27FC236}">
                <a16:creationId xmlns:a16="http://schemas.microsoft.com/office/drawing/2014/main" id="{830511F0-D94C-40D8-B5B7-DDE9C5E44571}"/>
              </a:ext>
            </a:extLst>
          </p:cNvPr>
          <p:cNvSpPr>
            <a:spLocks noGrp="1"/>
          </p:cNvSpPr>
          <p:nvPr>
            <p:ph type="body" sz="quarter" idx="10" hasCustomPrompt="1"/>
          </p:nvPr>
        </p:nvSpPr>
        <p:spPr>
          <a:xfrm>
            <a:off x="750890" y="3700463"/>
            <a:ext cx="8850311" cy="4610100"/>
          </a:xfrm>
          <a:prstGeom prst="rect">
            <a:avLst/>
          </a:prstGeom>
        </p:spPr>
        <p:txBody>
          <a:bodyPr/>
          <a:lstStyle>
            <a:lvl1pPr>
              <a:defRPr/>
            </a:lvl1pPr>
          </a:lstStyle>
          <a:p>
            <a:pPr lvl="0"/>
            <a:r>
              <a:rPr lang="en-US"/>
              <a:t>Body (Roboto 41)</a:t>
            </a:r>
          </a:p>
          <a:p>
            <a:pPr lvl="1"/>
            <a:r>
              <a:rPr lang="en-US"/>
              <a:t>Second level</a:t>
            </a:r>
          </a:p>
          <a:p>
            <a:pPr lvl="2"/>
            <a:r>
              <a:rPr lang="en-US"/>
              <a:t>Third level</a:t>
            </a:r>
          </a:p>
          <a:p>
            <a:pPr lvl="3"/>
            <a:r>
              <a:rPr lang="en-US"/>
              <a:t>Fourth level</a:t>
            </a:r>
          </a:p>
          <a:p>
            <a:pPr lvl="4"/>
            <a:r>
              <a:rPr lang="en-US"/>
              <a:t>Fifth level</a:t>
            </a:r>
            <a:endParaRPr lang="en-GB"/>
          </a:p>
        </p:txBody>
      </p:sp>
      <p:sp>
        <p:nvSpPr>
          <p:cNvPr id="3" name="Picture Placeholder 2">
            <a:extLst>
              <a:ext uri="{FF2B5EF4-FFF2-40B4-BE49-F238E27FC236}">
                <a16:creationId xmlns:a16="http://schemas.microsoft.com/office/drawing/2014/main" id="{86D3B3E2-10CC-47C3-A4F4-DDE51D62912B}"/>
              </a:ext>
            </a:extLst>
          </p:cNvPr>
          <p:cNvSpPr>
            <a:spLocks noGrp="1"/>
          </p:cNvSpPr>
          <p:nvPr>
            <p:ph type="pic" sz="quarter" idx="11"/>
          </p:nvPr>
        </p:nvSpPr>
        <p:spPr>
          <a:xfrm>
            <a:off x="10058401" y="800102"/>
            <a:ext cx="7478713" cy="7478713"/>
          </a:xfrm>
          <a:prstGeom prst="rect">
            <a:avLst/>
          </a:prstGeom>
        </p:spPr>
        <p:txBody>
          <a:bodyPr/>
          <a:lstStyle/>
          <a:p>
            <a:r>
              <a:rPr lang="en-US"/>
              <a:t>Click icon to add picture</a:t>
            </a:r>
            <a:endParaRPr lang="en-GB"/>
          </a:p>
        </p:txBody>
      </p:sp>
      <p:sp>
        <p:nvSpPr>
          <p:cNvPr id="2" name="Rectangle 1">
            <a:extLst>
              <a:ext uri="{FF2B5EF4-FFF2-40B4-BE49-F238E27FC236}">
                <a16:creationId xmlns:a16="http://schemas.microsoft.com/office/drawing/2014/main" id="{675A0570-8C0C-20AD-E0FE-EFE9CB374512}"/>
              </a:ext>
            </a:extLst>
          </p:cNvPr>
          <p:cNvSpPr/>
          <p:nvPr userDrawn="1"/>
        </p:nvSpPr>
        <p:spPr>
          <a:xfrm rot="21013837">
            <a:off x="13898314" y="8450014"/>
            <a:ext cx="5295900" cy="5295900"/>
          </a:xfrm>
          <a:prstGeom prst="rect">
            <a:avLst/>
          </a:prstGeom>
          <a:solidFill>
            <a:srgbClr val="009B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TextBox 5">
            <a:extLst>
              <a:ext uri="{FF2B5EF4-FFF2-40B4-BE49-F238E27FC236}">
                <a16:creationId xmlns:a16="http://schemas.microsoft.com/office/drawing/2014/main" id="{B3F07711-FFB0-5A4A-653C-2C83C483945A}"/>
              </a:ext>
            </a:extLst>
          </p:cNvPr>
          <p:cNvSpPr txBox="1"/>
          <p:nvPr userDrawn="1"/>
        </p:nvSpPr>
        <p:spPr>
          <a:xfrm>
            <a:off x="14554202" y="9302750"/>
            <a:ext cx="3059671" cy="523220"/>
          </a:xfrm>
          <a:prstGeom prst="rect">
            <a:avLst/>
          </a:prstGeom>
          <a:noFill/>
        </p:spPr>
        <p:txBody>
          <a:bodyPr wrap="square" rtlCol="0">
            <a:spAutoFit/>
          </a:bodyPr>
          <a:lstStyle/>
          <a:p>
            <a:pPr algn="r"/>
            <a:r>
              <a:rPr lang="en-GB" sz="2800" b="1" dirty="0">
                <a:solidFill>
                  <a:schemeClr val="bg1"/>
                </a:solidFill>
                <a:latin typeface="Roboto" panose="02000000000000000000" pitchFamily="2" charset="0"/>
                <a:ea typeface="Roboto" panose="02000000000000000000" pitchFamily="2" charset="0"/>
              </a:rPr>
              <a:t>lse.ac.uk/careers</a:t>
            </a:r>
          </a:p>
        </p:txBody>
      </p:sp>
    </p:spTree>
    <p:extLst>
      <p:ext uri="{BB962C8B-B14F-4D97-AF65-F5344CB8AC3E}">
        <p14:creationId xmlns:p14="http://schemas.microsoft.com/office/powerpoint/2010/main" val="7368565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eneric Green slide">
    <p:bg>
      <p:bgPr>
        <a:solidFill>
          <a:srgbClr val="E8EBEA"/>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1D8EAED-6FD1-4313-955B-FA4FD57F386E}"/>
              </a:ext>
            </a:extLst>
          </p:cNvPr>
          <p:cNvSpPr/>
          <p:nvPr userDrawn="1"/>
        </p:nvSpPr>
        <p:spPr>
          <a:xfrm rot="21013837">
            <a:off x="13898314" y="8450014"/>
            <a:ext cx="5295900" cy="5295900"/>
          </a:xfrm>
          <a:prstGeom prst="rect">
            <a:avLst/>
          </a:prstGeom>
          <a:solidFill>
            <a:srgbClr val="9E0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Title Placeholder 1">
            <a:extLst>
              <a:ext uri="{FF2B5EF4-FFF2-40B4-BE49-F238E27FC236}">
                <a16:creationId xmlns:a16="http://schemas.microsoft.com/office/drawing/2014/main" id="{F0FF9E92-5539-4DBF-9383-89508A99B8B5}"/>
              </a:ext>
            </a:extLst>
          </p:cNvPr>
          <p:cNvSpPr>
            <a:spLocks noGrp="1"/>
          </p:cNvSpPr>
          <p:nvPr>
            <p:ph type="title" hasCustomPrompt="1"/>
          </p:nvPr>
        </p:nvSpPr>
        <p:spPr>
          <a:xfrm>
            <a:off x="750330" y="1777206"/>
            <a:ext cx="11391900" cy="1922463"/>
          </a:xfrm>
          <a:prstGeom prst="rect">
            <a:avLst/>
          </a:prstGeom>
        </p:spPr>
        <p:txBody>
          <a:bodyPr vert="horz" lIns="91440" tIns="45720" rIns="91440" bIns="45720" rtlCol="0" anchor="ctr">
            <a:normAutofit/>
          </a:bodyPr>
          <a:lstStyle>
            <a:lvl1pPr>
              <a:defRPr/>
            </a:lvl1pPr>
          </a:lstStyle>
          <a:p>
            <a:r>
              <a:rPr lang="en-US"/>
              <a:t>Title</a:t>
            </a:r>
            <a:endParaRPr lang="en-GB"/>
          </a:p>
        </p:txBody>
      </p:sp>
      <p:sp>
        <p:nvSpPr>
          <p:cNvPr id="12" name="TextBox 11">
            <a:extLst>
              <a:ext uri="{FF2B5EF4-FFF2-40B4-BE49-F238E27FC236}">
                <a16:creationId xmlns:a16="http://schemas.microsoft.com/office/drawing/2014/main" id="{66763C05-C046-491B-AFE0-628479E30C56}"/>
              </a:ext>
            </a:extLst>
          </p:cNvPr>
          <p:cNvSpPr txBox="1"/>
          <p:nvPr userDrawn="1"/>
        </p:nvSpPr>
        <p:spPr>
          <a:xfrm>
            <a:off x="14554202" y="9302750"/>
            <a:ext cx="3059671" cy="523220"/>
          </a:xfrm>
          <a:prstGeom prst="rect">
            <a:avLst/>
          </a:prstGeom>
          <a:noFill/>
        </p:spPr>
        <p:txBody>
          <a:bodyPr wrap="square" rtlCol="0">
            <a:spAutoFit/>
          </a:bodyPr>
          <a:lstStyle/>
          <a:p>
            <a:pPr algn="r"/>
            <a:r>
              <a:rPr lang="en-GB" sz="2800" b="1" dirty="0">
                <a:solidFill>
                  <a:schemeClr val="bg1"/>
                </a:solidFill>
                <a:latin typeface="Roboto" panose="02000000000000000000" pitchFamily="2" charset="0"/>
                <a:ea typeface="Roboto" panose="02000000000000000000" pitchFamily="2" charset="0"/>
              </a:rPr>
              <a:t>lse.ac.uk/careers</a:t>
            </a:r>
          </a:p>
        </p:txBody>
      </p:sp>
      <p:sp>
        <p:nvSpPr>
          <p:cNvPr id="15" name="Text Placeholder 14">
            <a:extLst>
              <a:ext uri="{FF2B5EF4-FFF2-40B4-BE49-F238E27FC236}">
                <a16:creationId xmlns:a16="http://schemas.microsoft.com/office/drawing/2014/main" id="{E6443F5B-D8F6-4404-9A70-0A7B59610956}"/>
              </a:ext>
            </a:extLst>
          </p:cNvPr>
          <p:cNvSpPr>
            <a:spLocks noGrp="1"/>
          </p:cNvSpPr>
          <p:nvPr>
            <p:ph type="body" sz="quarter" idx="10" hasCustomPrompt="1"/>
          </p:nvPr>
        </p:nvSpPr>
        <p:spPr>
          <a:xfrm>
            <a:off x="750888" y="3700465"/>
            <a:ext cx="16470312" cy="4338637"/>
          </a:xfrm>
          <a:prstGeom prst="rect">
            <a:avLst/>
          </a:prstGeom>
        </p:spPr>
        <p:txBody>
          <a:bodyPr/>
          <a:lstStyle>
            <a:lvl1pPr>
              <a:defRPr/>
            </a:lvl1pPr>
          </a:lstStyle>
          <a:p>
            <a:pPr lvl="0"/>
            <a:r>
              <a:rPr lang="en-US"/>
              <a:t>Body (Roboto 41)</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996884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eneric Green slide with image">
    <p:bg>
      <p:bgPr>
        <a:solidFill>
          <a:srgbClr val="E8EBEA"/>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1D8EAED-6FD1-4313-955B-FA4FD57F386E}"/>
              </a:ext>
            </a:extLst>
          </p:cNvPr>
          <p:cNvSpPr/>
          <p:nvPr userDrawn="1"/>
        </p:nvSpPr>
        <p:spPr>
          <a:xfrm rot="21013837">
            <a:off x="13898314" y="8450014"/>
            <a:ext cx="5295900" cy="5295900"/>
          </a:xfrm>
          <a:prstGeom prst="rect">
            <a:avLst/>
          </a:prstGeom>
          <a:solidFill>
            <a:srgbClr val="9E0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Title Placeholder 1">
            <a:extLst>
              <a:ext uri="{FF2B5EF4-FFF2-40B4-BE49-F238E27FC236}">
                <a16:creationId xmlns:a16="http://schemas.microsoft.com/office/drawing/2014/main" id="{F0FF9E92-5539-4DBF-9383-89508A99B8B5}"/>
              </a:ext>
            </a:extLst>
          </p:cNvPr>
          <p:cNvSpPr>
            <a:spLocks noGrp="1"/>
          </p:cNvSpPr>
          <p:nvPr>
            <p:ph type="title" hasCustomPrompt="1"/>
          </p:nvPr>
        </p:nvSpPr>
        <p:spPr>
          <a:xfrm>
            <a:off x="750330" y="1777206"/>
            <a:ext cx="9308071" cy="1922463"/>
          </a:xfrm>
          <a:prstGeom prst="rect">
            <a:avLst/>
          </a:prstGeom>
        </p:spPr>
        <p:txBody>
          <a:bodyPr vert="horz" lIns="91440" tIns="45720" rIns="91440" bIns="45720" rtlCol="0" anchor="ctr">
            <a:normAutofit/>
          </a:bodyPr>
          <a:lstStyle>
            <a:lvl1pPr>
              <a:defRPr/>
            </a:lvl1pPr>
          </a:lstStyle>
          <a:p>
            <a:r>
              <a:rPr lang="en-US"/>
              <a:t>Title</a:t>
            </a:r>
            <a:endParaRPr lang="en-GB"/>
          </a:p>
        </p:txBody>
      </p:sp>
      <p:sp>
        <p:nvSpPr>
          <p:cNvPr id="12" name="TextBox 11">
            <a:extLst>
              <a:ext uri="{FF2B5EF4-FFF2-40B4-BE49-F238E27FC236}">
                <a16:creationId xmlns:a16="http://schemas.microsoft.com/office/drawing/2014/main" id="{66763C05-C046-491B-AFE0-628479E30C56}"/>
              </a:ext>
            </a:extLst>
          </p:cNvPr>
          <p:cNvSpPr txBox="1"/>
          <p:nvPr userDrawn="1"/>
        </p:nvSpPr>
        <p:spPr>
          <a:xfrm>
            <a:off x="14554202" y="9302750"/>
            <a:ext cx="3059671" cy="523220"/>
          </a:xfrm>
          <a:prstGeom prst="rect">
            <a:avLst/>
          </a:prstGeom>
          <a:noFill/>
        </p:spPr>
        <p:txBody>
          <a:bodyPr wrap="square" rtlCol="0">
            <a:spAutoFit/>
          </a:bodyPr>
          <a:lstStyle/>
          <a:p>
            <a:pPr algn="r"/>
            <a:r>
              <a:rPr lang="en-GB" sz="2800" b="1" dirty="0">
                <a:solidFill>
                  <a:schemeClr val="bg1"/>
                </a:solidFill>
                <a:latin typeface="Roboto" panose="02000000000000000000" pitchFamily="2" charset="0"/>
                <a:ea typeface="Roboto" panose="02000000000000000000" pitchFamily="2" charset="0"/>
              </a:rPr>
              <a:t>lse.ac.uk/careers</a:t>
            </a:r>
          </a:p>
        </p:txBody>
      </p:sp>
      <p:sp>
        <p:nvSpPr>
          <p:cNvPr id="3" name="Picture Placeholder 2">
            <a:extLst>
              <a:ext uri="{FF2B5EF4-FFF2-40B4-BE49-F238E27FC236}">
                <a16:creationId xmlns:a16="http://schemas.microsoft.com/office/drawing/2014/main" id="{2DC51725-F968-418B-8BC3-6076716A1376}"/>
              </a:ext>
            </a:extLst>
          </p:cNvPr>
          <p:cNvSpPr>
            <a:spLocks noGrp="1"/>
          </p:cNvSpPr>
          <p:nvPr>
            <p:ph type="pic" sz="quarter" idx="10"/>
          </p:nvPr>
        </p:nvSpPr>
        <p:spPr>
          <a:xfrm>
            <a:off x="10602912" y="1289050"/>
            <a:ext cx="6934200" cy="6750050"/>
          </a:xfrm>
          <a:prstGeom prst="rect">
            <a:avLst/>
          </a:prstGeom>
        </p:spPr>
        <p:txBody>
          <a:bodyPr/>
          <a:lstStyle/>
          <a:p>
            <a:r>
              <a:rPr lang="en-US"/>
              <a:t>Click icon to add picture</a:t>
            </a:r>
            <a:endParaRPr lang="en-GB"/>
          </a:p>
        </p:txBody>
      </p:sp>
      <p:sp>
        <p:nvSpPr>
          <p:cNvPr id="5" name="Text Placeholder 4">
            <a:extLst>
              <a:ext uri="{FF2B5EF4-FFF2-40B4-BE49-F238E27FC236}">
                <a16:creationId xmlns:a16="http://schemas.microsoft.com/office/drawing/2014/main" id="{384BDDCB-D632-4054-81DC-49CBE43DA665}"/>
              </a:ext>
            </a:extLst>
          </p:cNvPr>
          <p:cNvSpPr>
            <a:spLocks noGrp="1"/>
          </p:cNvSpPr>
          <p:nvPr>
            <p:ph type="body" sz="quarter" idx="11" hasCustomPrompt="1"/>
          </p:nvPr>
        </p:nvSpPr>
        <p:spPr>
          <a:xfrm>
            <a:off x="750889" y="3700465"/>
            <a:ext cx="9307511" cy="5329237"/>
          </a:xfrm>
          <a:prstGeom prst="rect">
            <a:avLst/>
          </a:prstGeom>
        </p:spPr>
        <p:txBody>
          <a:bodyPr/>
          <a:lstStyle>
            <a:lvl1pPr>
              <a:defRPr/>
            </a:lvl1pPr>
          </a:lstStyle>
          <a:p>
            <a:pPr lvl="0"/>
            <a:r>
              <a:rPr lang="en-US"/>
              <a:t>Body (Roboto 41)</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892866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eedback slide">
    <p:bg>
      <p:bgPr>
        <a:solidFill>
          <a:srgbClr val="E8EBEA"/>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CC29AB-36D0-4B33-A50C-9C25C7AFF0F9}"/>
              </a:ext>
            </a:extLst>
          </p:cNvPr>
          <p:cNvSpPr/>
          <p:nvPr userDrawn="1"/>
        </p:nvSpPr>
        <p:spPr>
          <a:xfrm rot="21013837">
            <a:off x="13898314" y="8450014"/>
            <a:ext cx="5295900" cy="5295900"/>
          </a:xfrm>
          <a:prstGeom prst="rect">
            <a:avLst/>
          </a:prstGeom>
          <a:solidFill>
            <a:srgbClr val="9E0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Title Placeholder 1">
            <a:extLst>
              <a:ext uri="{FF2B5EF4-FFF2-40B4-BE49-F238E27FC236}">
                <a16:creationId xmlns:a16="http://schemas.microsoft.com/office/drawing/2014/main" id="{F0FF9E92-5539-4DBF-9383-89508A99B8B5}"/>
              </a:ext>
            </a:extLst>
          </p:cNvPr>
          <p:cNvSpPr>
            <a:spLocks noGrp="1"/>
          </p:cNvSpPr>
          <p:nvPr>
            <p:ph type="title" hasCustomPrompt="1"/>
          </p:nvPr>
        </p:nvSpPr>
        <p:spPr>
          <a:xfrm>
            <a:off x="750330" y="1777206"/>
            <a:ext cx="11391900" cy="1922463"/>
          </a:xfrm>
          <a:prstGeom prst="rect">
            <a:avLst/>
          </a:prstGeom>
        </p:spPr>
        <p:txBody>
          <a:bodyPr vert="horz" lIns="91440" tIns="45720" rIns="91440" bIns="45720" rtlCol="0" anchor="ctr">
            <a:normAutofit/>
          </a:bodyPr>
          <a:lstStyle>
            <a:lvl1pPr marL="14400">
              <a:defRPr/>
            </a:lvl1pPr>
          </a:lstStyle>
          <a:p>
            <a:r>
              <a:rPr lang="en-US"/>
              <a:t>Title</a:t>
            </a:r>
            <a:endParaRPr lang="en-GB"/>
          </a:p>
        </p:txBody>
      </p:sp>
      <p:sp>
        <p:nvSpPr>
          <p:cNvPr id="5" name="Rectangle 4">
            <a:extLst>
              <a:ext uri="{FF2B5EF4-FFF2-40B4-BE49-F238E27FC236}">
                <a16:creationId xmlns:a16="http://schemas.microsoft.com/office/drawing/2014/main" id="{163E1277-02AA-4411-AACD-D00A91D72FB0}"/>
              </a:ext>
            </a:extLst>
          </p:cNvPr>
          <p:cNvSpPr/>
          <p:nvPr userDrawn="1"/>
        </p:nvSpPr>
        <p:spPr>
          <a:xfrm>
            <a:off x="11860771" y="3113881"/>
            <a:ext cx="5600700" cy="5600700"/>
          </a:xfrm>
          <a:prstGeom prst="rect">
            <a:avLst/>
          </a:prstGeom>
          <a:solidFill>
            <a:srgbClr val="009B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200">
                <a:latin typeface="Roboto" panose="02000000000000000000" pitchFamily="2" charset="0"/>
                <a:ea typeface="Roboto" panose="02000000000000000000" pitchFamily="2" charset="0"/>
              </a:rPr>
              <a:t>Placeholder for QR code</a:t>
            </a:r>
          </a:p>
        </p:txBody>
      </p:sp>
      <p:sp>
        <p:nvSpPr>
          <p:cNvPr id="11" name="TextBox 10">
            <a:extLst>
              <a:ext uri="{FF2B5EF4-FFF2-40B4-BE49-F238E27FC236}">
                <a16:creationId xmlns:a16="http://schemas.microsoft.com/office/drawing/2014/main" id="{0F1932E1-0EF2-46C6-981A-09BE27715B57}"/>
              </a:ext>
            </a:extLst>
          </p:cNvPr>
          <p:cNvSpPr txBox="1"/>
          <p:nvPr userDrawn="1"/>
        </p:nvSpPr>
        <p:spPr>
          <a:xfrm>
            <a:off x="14554202" y="9302750"/>
            <a:ext cx="3059671" cy="523220"/>
          </a:xfrm>
          <a:prstGeom prst="rect">
            <a:avLst/>
          </a:prstGeom>
          <a:noFill/>
        </p:spPr>
        <p:txBody>
          <a:bodyPr wrap="square" rtlCol="0">
            <a:spAutoFit/>
          </a:bodyPr>
          <a:lstStyle/>
          <a:p>
            <a:pPr algn="r"/>
            <a:r>
              <a:rPr lang="en-GB" sz="2800" b="1" dirty="0">
                <a:solidFill>
                  <a:schemeClr val="bg1"/>
                </a:solidFill>
                <a:latin typeface="Roboto" panose="02000000000000000000" pitchFamily="2" charset="0"/>
                <a:ea typeface="Roboto" panose="02000000000000000000" pitchFamily="2" charset="0"/>
              </a:rPr>
              <a:t>lse.ac.uk/careers</a:t>
            </a:r>
          </a:p>
        </p:txBody>
      </p:sp>
      <p:sp>
        <p:nvSpPr>
          <p:cNvPr id="3" name="Text Placeholder 2">
            <a:extLst>
              <a:ext uri="{FF2B5EF4-FFF2-40B4-BE49-F238E27FC236}">
                <a16:creationId xmlns:a16="http://schemas.microsoft.com/office/drawing/2014/main" id="{1FBE7B36-4C0F-4D8F-94ED-42876E0EC30C}"/>
              </a:ext>
            </a:extLst>
          </p:cNvPr>
          <p:cNvSpPr>
            <a:spLocks noGrp="1"/>
          </p:cNvSpPr>
          <p:nvPr>
            <p:ph type="body" sz="quarter" idx="10" hasCustomPrompt="1"/>
          </p:nvPr>
        </p:nvSpPr>
        <p:spPr>
          <a:xfrm>
            <a:off x="750889" y="3700464"/>
            <a:ext cx="10745787" cy="5602287"/>
          </a:xfrm>
          <a:prstGeom prst="rect">
            <a:avLst/>
          </a:prstGeom>
        </p:spPr>
        <p:txBody>
          <a:bodyPr/>
          <a:lstStyle>
            <a:lvl1pPr>
              <a:defRPr/>
            </a:lvl1pPr>
          </a:lstStyle>
          <a:p>
            <a:pPr lvl="0"/>
            <a:r>
              <a:rPr lang="en-US"/>
              <a:t>Body (Roboto 41)</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841764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E8EBE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4A142-9C8B-4AED-8470-96592999F0DD}"/>
              </a:ext>
            </a:extLst>
          </p:cNvPr>
          <p:cNvSpPr>
            <a:spLocks noGrp="1"/>
          </p:cNvSpPr>
          <p:nvPr>
            <p:ph type="title" hasCustomPrompt="1"/>
          </p:nvPr>
        </p:nvSpPr>
        <p:spPr>
          <a:xfrm>
            <a:off x="750330" y="4499483"/>
            <a:ext cx="11391900" cy="1922463"/>
          </a:xfrm>
        </p:spPr>
        <p:txBody>
          <a:bodyPr/>
          <a:lstStyle>
            <a:lvl1pPr>
              <a:defRPr/>
            </a:lvl1pPr>
          </a:lstStyle>
          <a:p>
            <a:r>
              <a:rPr lang="en-US"/>
              <a:t>Copy</a:t>
            </a:r>
            <a:endParaRPr lang="en-GB"/>
          </a:p>
        </p:txBody>
      </p:sp>
      <p:pic>
        <p:nvPicPr>
          <p:cNvPr id="10" name="Picture 9">
            <a:extLst>
              <a:ext uri="{FF2B5EF4-FFF2-40B4-BE49-F238E27FC236}">
                <a16:creationId xmlns:a16="http://schemas.microsoft.com/office/drawing/2014/main" id="{CFC7F1C8-F44B-4EA1-949B-1A6691AD6FF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750330" y="761881"/>
            <a:ext cx="3402229" cy="1089051"/>
          </a:xfrm>
          <a:prstGeom prst="rect">
            <a:avLst/>
          </a:prstGeom>
        </p:spPr>
      </p:pic>
      <p:sp>
        <p:nvSpPr>
          <p:cNvPr id="11" name="TextBox 10">
            <a:extLst>
              <a:ext uri="{FF2B5EF4-FFF2-40B4-BE49-F238E27FC236}">
                <a16:creationId xmlns:a16="http://schemas.microsoft.com/office/drawing/2014/main" id="{F072515C-57EB-4AA6-99C4-AA00A1E22CED}"/>
              </a:ext>
            </a:extLst>
          </p:cNvPr>
          <p:cNvSpPr txBox="1"/>
          <p:nvPr userDrawn="1"/>
        </p:nvSpPr>
        <p:spPr>
          <a:xfrm>
            <a:off x="14554202" y="9302750"/>
            <a:ext cx="3059671" cy="523220"/>
          </a:xfrm>
          <a:prstGeom prst="rect">
            <a:avLst/>
          </a:prstGeom>
          <a:noFill/>
        </p:spPr>
        <p:txBody>
          <a:bodyPr wrap="square" rtlCol="0">
            <a:spAutoFit/>
          </a:bodyPr>
          <a:lstStyle/>
          <a:p>
            <a:pPr algn="r"/>
            <a:r>
              <a:rPr lang="en-GB" sz="2800" b="1" dirty="0">
                <a:latin typeface="Roboto" panose="02000000000000000000" pitchFamily="2" charset="0"/>
                <a:ea typeface="Roboto" panose="02000000000000000000" pitchFamily="2" charset="0"/>
              </a:rPr>
              <a:t>lse.ac.uk/careers</a:t>
            </a:r>
          </a:p>
        </p:txBody>
      </p:sp>
      <p:sp>
        <p:nvSpPr>
          <p:cNvPr id="3" name="Rectangle 2">
            <a:extLst>
              <a:ext uri="{FF2B5EF4-FFF2-40B4-BE49-F238E27FC236}">
                <a16:creationId xmlns:a16="http://schemas.microsoft.com/office/drawing/2014/main" id="{57F37F7F-0DA7-691E-DDD9-D86BA5BBD109}"/>
              </a:ext>
            </a:extLst>
          </p:cNvPr>
          <p:cNvSpPr/>
          <p:nvPr userDrawn="1"/>
        </p:nvSpPr>
        <p:spPr>
          <a:xfrm rot="21013837">
            <a:off x="14050714" y="8602414"/>
            <a:ext cx="5295900" cy="5295900"/>
          </a:xfrm>
          <a:prstGeom prst="rect">
            <a:avLst/>
          </a:prstGeom>
          <a:solidFill>
            <a:srgbClr val="9E0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TextBox 11">
            <a:extLst>
              <a:ext uri="{FF2B5EF4-FFF2-40B4-BE49-F238E27FC236}">
                <a16:creationId xmlns:a16="http://schemas.microsoft.com/office/drawing/2014/main" id="{BF4BEEFD-65DA-2337-A076-2EDCB7347710}"/>
              </a:ext>
            </a:extLst>
          </p:cNvPr>
          <p:cNvSpPr txBox="1"/>
          <p:nvPr userDrawn="1"/>
        </p:nvSpPr>
        <p:spPr>
          <a:xfrm>
            <a:off x="14706602" y="9455150"/>
            <a:ext cx="3059671" cy="523220"/>
          </a:xfrm>
          <a:prstGeom prst="rect">
            <a:avLst/>
          </a:prstGeom>
          <a:noFill/>
        </p:spPr>
        <p:txBody>
          <a:bodyPr wrap="square" rtlCol="0">
            <a:spAutoFit/>
          </a:bodyPr>
          <a:lstStyle/>
          <a:p>
            <a:pPr algn="r"/>
            <a:r>
              <a:rPr lang="en-GB" sz="2800" b="1" dirty="0">
                <a:solidFill>
                  <a:schemeClr val="bg1"/>
                </a:solidFill>
                <a:latin typeface="Roboto" panose="02000000000000000000" pitchFamily="2" charset="0"/>
                <a:ea typeface="Roboto" panose="02000000000000000000" pitchFamily="2" charset="0"/>
              </a:rPr>
              <a:t>lse.ac.uk/careers</a:t>
            </a:r>
          </a:p>
        </p:txBody>
      </p:sp>
      <p:sp>
        <p:nvSpPr>
          <p:cNvPr id="13" name="Rectangle 12">
            <a:extLst>
              <a:ext uri="{FF2B5EF4-FFF2-40B4-BE49-F238E27FC236}">
                <a16:creationId xmlns:a16="http://schemas.microsoft.com/office/drawing/2014/main" id="{4D52DDC0-E857-659D-57BD-F0AC45348C29}"/>
              </a:ext>
            </a:extLst>
          </p:cNvPr>
          <p:cNvSpPr/>
          <p:nvPr userDrawn="1"/>
        </p:nvSpPr>
        <p:spPr>
          <a:xfrm rot="17924555">
            <a:off x="15584509" y="7844365"/>
            <a:ext cx="999056" cy="999056"/>
          </a:xfrm>
          <a:prstGeom prst="rect">
            <a:avLst/>
          </a:prstGeom>
          <a:solidFill>
            <a:srgbClr val="009B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2319786B-5ACD-2477-2637-49E5A054C17C}"/>
              </a:ext>
            </a:extLst>
          </p:cNvPr>
          <p:cNvSpPr/>
          <p:nvPr userDrawn="1"/>
        </p:nvSpPr>
        <p:spPr>
          <a:xfrm rot="17924555">
            <a:off x="16734436" y="765387"/>
            <a:ext cx="999056" cy="999056"/>
          </a:xfrm>
          <a:prstGeom prst="rect">
            <a:avLst/>
          </a:prstGeom>
          <a:solidFill>
            <a:srgbClr val="C4D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419853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Welcome_TItle_Slide_">
    <p:spTree>
      <p:nvGrpSpPr>
        <p:cNvPr id="1" name=""/>
        <p:cNvGrpSpPr/>
        <p:nvPr/>
      </p:nvGrpSpPr>
      <p:grpSpPr>
        <a:xfrm>
          <a:off x="0" y="0"/>
          <a:ext cx="0" cy="0"/>
          <a:chOff x="0" y="0"/>
          <a:chExt cx="0" cy="0"/>
        </a:xfrm>
      </p:grpSpPr>
      <p:pic>
        <p:nvPicPr>
          <p:cNvPr id="5" name="Picture 4" descr="A group of people in a room&#10;&#10;Description automatically generated">
            <a:extLst>
              <a:ext uri="{FF2B5EF4-FFF2-40B4-BE49-F238E27FC236}">
                <a16:creationId xmlns:a16="http://schemas.microsoft.com/office/drawing/2014/main" id="{EFEAF92C-C729-4503-C7C2-AEFCFABBAB7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320"/>
          <a:stretch/>
        </p:blipFill>
        <p:spPr>
          <a:xfrm>
            <a:off x="3798278" y="0"/>
            <a:ext cx="14700738" cy="10287000"/>
          </a:xfrm>
          <a:prstGeom prst="rect">
            <a:avLst/>
          </a:prstGeom>
        </p:spPr>
      </p:pic>
      <p:sp>
        <p:nvSpPr>
          <p:cNvPr id="10" name="Rectangle 9">
            <a:extLst>
              <a:ext uri="{FF2B5EF4-FFF2-40B4-BE49-F238E27FC236}">
                <a16:creationId xmlns:a16="http://schemas.microsoft.com/office/drawing/2014/main" id="{2179981D-2755-8C10-3B60-E0466C8E048F}"/>
              </a:ext>
            </a:extLst>
          </p:cNvPr>
          <p:cNvSpPr/>
          <p:nvPr userDrawn="1"/>
        </p:nvSpPr>
        <p:spPr>
          <a:xfrm rot="6339767">
            <a:off x="1798304" y="2525402"/>
            <a:ext cx="8448269" cy="2358086"/>
          </a:xfrm>
          <a:prstGeom prst="rect">
            <a:avLst/>
          </a:prstGeom>
          <a:solidFill>
            <a:srgbClr val="C4D600">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196FAB0E-E864-A452-241E-D8D5516D9307}"/>
              </a:ext>
            </a:extLst>
          </p:cNvPr>
          <p:cNvSpPr/>
          <p:nvPr userDrawn="1"/>
        </p:nvSpPr>
        <p:spPr>
          <a:xfrm rot="6339767">
            <a:off x="14160769" y="5403511"/>
            <a:ext cx="8448269" cy="2358086"/>
          </a:xfrm>
          <a:prstGeom prst="rect">
            <a:avLst/>
          </a:prstGeom>
          <a:solidFill>
            <a:srgbClr val="C4D600">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C19B465E-A98C-F4CF-3EC3-1591CF5BEF35}"/>
              </a:ext>
            </a:extLst>
          </p:cNvPr>
          <p:cNvSpPr/>
          <p:nvPr userDrawn="1"/>
        </p:nvSpPr>
        <p:spPr>
          <a:xfrm rot="797414">
            <a:off x="11321498" y="-702130"/>
            <a:ext cx="8448269" cy="2029623"/>
          </a:xfrm>
          <a:prstGeom prst="rect">
            <a:avLst/>
          </a:prstGeom>
          <a:solidFill>
            <a:srgbClr val="C4D600">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8C3E53F2-B86D-0135-0DEC-344DFBBBECA3}"/>
              </a:ext>
            </a:extLst>
          </p:cNvPr>
          <p:cNvSpPr/>
          <p:nvPr userDrawn="1"/>
        </p:nvSpPr>
        <p:spPr>
          <a:xfrm rot="835363">
            <a:off x="7186922" y="531359"/>
            <a:ext cx="10010053" cy="10010053"/>
          </a:xfrm>
          <a:prstGeom prst="rect">
            <a:avLst/>
          </a:prstGeom>
          <a:noFill/>
          <a:ln w="685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02E3814-438F-C9A3-55AA-CC40B1C1D97F}"/>
              </a:ext>
            </a:extLst>
          </p:cNvPr>
          <p:cNvSpPr/>
          <p:nvPr userDrawn="1"/>
        </p:nvSpPr>
        <p:spPr>
          <a:xfrm rot="4606627">
            <a:off x="-5593905" y="-514781"/>
            <a:ext cx="13384545" cy="1338454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DEC2D014-437B-1409-19EB-FD7D02509370}"/>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750330" y="761881"/>
            <a:ext cx="3402229" cy="1089051"/>
          </a:xfrm>
          <a:prstGeom prst="rect">
            <a:avLst/>
          </a:prstGeom>
        </p:spPr>
      </p:pic>
      <p:sp>
        <p:nvSpPr>
          <p:cNvPr id="4" name="Text Placeholder 2">
            <a:extLst>
              <a:ext uri="{FF2B5EF4-FFF2-40B4-BE49-F238E27FC236}">
                <a16:creationId xmlns:a16="http://schemas.microsoft.com/office/drawing/2014/main" id="{07F04BAF-1D56-1C11-BEE0-5D3718B2A459}"/>
              </a:ext>
            </a:extLst>
          </p:cNvPr>
          <p:cNvSpPr>
            <a:spLocks noGrp="1"/>
          </p:cNvSpPr>
          <p:nvPr>
            <p:ph type="body" sz="quarter" idx="10" hasCustomPrompt="1"/>
          </p:nvPr>
        </p:nvSpPr>
        <p:spPr>
          <a:xfrm>
            <a:off x="1098367" y="3243272"/>
            <a:ext cx="5721350" cy="2825694"/>
          </a:xfrm>
          <a:prstGeom prst="rect">
            <a:avLst/>
          </a:prstGeom>
        </p:spPr>
        <p:txBody>
          <a:bodyPr/>
          <a:lstStyle>
            <a:lvl1pPr marL="0" indent="0">
              <a:buNone/>
              <a:defRPr sz="9900">
                <a:latin typeface="+mj-lt"/>
              </a:defRPr>
            </a:lvl1pPr>
            <a:lvl2pPr>
              <a:defRPr sz="9900">
                <a:latin typeface="+mj-lt"/>
              </a:defRPr>
            </a:lvl2pPr>
            <a:lvl3pPr>
              <a:defRPr sz="9900">
                <a:latin typeface="+mj-lt"/>
              </a:defRPr>
            </a:lvl3pPr>
            <a:lvl4pPr>
              <a:defRPr sz="9900">
                <a:latin typeface="+mj-lt"/>
              </a:defRPr>
            </a:lvl4pPr>
            <a:lvl5pPr>
              <a:defRPr sz="9900">
                <a:latin typeface="+mj-lt"/>
              </a:defRPr>
            </a:lvl5pPr>
          </a:lstStyle>
          <a:p>
            <a:pPr lvl="0"/>
            <a:r>
              <a:rPr lang="en-US" dirty="0"/>
              <a:t>Add title here</a:t>
            </a:r>
            <a:endParaRPr lang="en-GB" dirty="0"/>
          </a:p>
        </p:txBody>
      </p:sp>
    </p:spTree>
    <p:extLst>
      <p:ext uri="{BB962C8B-B14F-4D97-AF65-F5344CB8AC3E}">
        <p14:creationId xmlns:p14="http://schemas.microsoft.com/office/powerpoint/2010/main" val="3479659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tart slide_Add own ima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5B092D1-7A19-41A8-8C6D-58CFB6A5C4FF}"/>
              </a:ext>
            </a:extLst>
          </p:cNvPr>
          <p:cNvSpPr/>
          <p:nvPr userDrawn="1"/>
        </p:nvSpPr>
        <p:spPr>
          <a:xfrm>
            <a:off x="0" y="0"/>
            <a:ext cx="124968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C289AD75-3F9F-4D2B-8F42-79A52CA4ADC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750329" y="761879"/>
            <a:ext cx="3402229" cy="1089051"/>
          </a:xfrm>
          <a:prstGeom prst="rect">
            <a:avLst/>
          </a:prstGeom>
        </p:spPr>
      </p:pic>
      <p:sp>
        <p:nvSpPr>
          <p:cNvPr id="13" name="Title 1">
            <a:extLst>
              <a:ext uri="{FF2B5EF4-FFF2-40B4-BE49-F238E27FC236}">
                <a16:creationId xmlns:a16="http://schemas.microsoft.com/office/drawing/2014/main" id="{2AD72E50-670E-40B0-B3CB-E68483812CAD}"/>
              </a:ext>
            </a:extLst>
          </p:cNvPr>
          <p:cNvSpPr>
            <a:spLocks noGrp="1"/>
          </p:cNvSpPr>
          <p:nvPr>
            <p:ph type="ctrTitle" hasCustomPrompt="1"/>
          </p:nvPr>
        </p:nvSpPr>
        <p:spPr>
          <a:xfrm>
            <a:off x="691509" y="3177259"/>
            <a:ext cx="8606493" cy="3932481"/>
          </a:xfrm>
          <a:prstGeom prst="rect">
            <a:avLst/>
          </a:prstGeom>
        </p:spPr>
        <p:txBody>
          <a:bodyPr anchor="b">
            <a:normAutofit/>
          </a:bodyPr>
          <a:lstStyle>
            <a:lvl1pPr marL="14400" algn="l">
              <a:lnSpc>
                <a:spcPct val="85000"/>
              </a:lnSpc>
              <a:defRPr sz="9900" b="1">
                <a:latin typeface="Roboto" panose="02000000000000000000" pitchFamily="2" charset="0"/>
                <a:ea typeface="Roboto" panose="02000000000000000000" pitchFamily="2" charset="0"/>
              </a:defRPr>
            </a:lvl1pPr>
          </a:lstStyle>
          <a:p>
            <a:r>
              <a:rPr lang="en-US"/>
              <a:t>Section title here, up to three lines</a:t>
            </a:r>
            <a:endParaRPr lang="en-GB"/>
          </a:p>
        </p:txBody>
      </p:sp>
      <p:sp>
        <p:nvSpPr>
          <p:cNvPr id="3" name="Picture Placeholder 2">
            <a:extLst>
              <a:ext uri="{FF2B5EF4-FFF2-40B4-BE49-F238E27FC236}">
                <a16:creationId xmlns:a16="http://schemas.microsoft.com/office/drawing/2014/main" id="{6D6F81E8-0C1B-4D7B-ACF6-2469A910849E}"/>
              </a:ext>
            </a:extLst>
          </p:cNvPr>
          <p:cNvSpPr>
            <a:spLocks noGrp="1"/>
          </p:cNvSpPr>
          <p:nvPr>
            <p:ph type="pic" sz="quarter" idx="10" hasCustomPrompt="1"/>
          </p:nvPr>
        </p:nvSpPr>
        <p:spPr>
          <a:xfrm>
            <a:off x="9601200" y="762000"/>
            <a:ext cx="7935913" cy="7935913"/>
          </a:xfrm>
          <a:prstGeom prst="rect">
            <a:avLst/>
          </a:prstGeom>
        </p:spPr>
        <p:txBody>
          <a:bodyPr/>
          <a:lstStyle>
            <a:lvl1pPr>
              <a:defRPr/>
            </a:lvl1pPr>
          </a:lstStyle>
          <a:p>
            <a:r>
              <a:rPr lang="en-GB"/>
              <a:t>Picture – please crop to a square</a:t>
            </a:r>
          </a:p>
        </p:txBody>
      </p:sp>
    </p:spTree>
    <p:extLst>
      <p:ext uri="{BB962C8B-B14F-4D97-AF65-F5344CB8AC3E}">
        <p14:creationId xmlns:p14="http://schemas.microsoft.com/office/powerpoint/2010/main" val="3091918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elcome_TItle_Slide_">
    <p:spTree>
      <p:nvGrpSpPr>
        <p:cNvPr id="1" name=""/>
        <p:cNvGrpSpPr/>
        <p:nvPr/>
      </p:nvGrpSpPr>
      <p:grpSpPr>
        <a:xfrm>
          <a:off x="0" y="0"/>
          <a:ext cx="0" cy="0"/>
          <a:chOff x="0" y="0"/>
          <a:chExt cx="0" cy="0"/>
        </a:xfrm>
      </p:grpSpPr>
      <p:pic>
        <p:nvPicPr>
          <p:cNvPr id="2" name="Picture 1" descr="A couple of men looking at a phone&#10;&#10;Description automatically generated">
            <a:extLst>
              <a:ext uri="{FF2B5EF4-FFF2-40B4-BE49-F238E27FC236}">
                <a16:creationId xmlns:a16="http://schemas.microsoft.com/office/drawing/2014/main" id="{CDCE9D61-7438-EC5B-1FC7-AA5133A4E6B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sp>
        <p:nvSpPr>
          <p:cNvPr id="21" name="Rectangle 20">
            <a:extLst>
              <a:ext uri="{FF2B5EF4-FFF2-40B4-BE49-F238E27FC236}">
                <a16:creationId xmlns:a16="http://schemas.microsoft.com/office/drawing/2014/main" id="{702E3814-438F-C9A3-55AA-CC40B1C1D97F}"/>
              </a:ext>
            </a:extLst>
          </p:cNvPr>
          <p:cNvSpPr/>
          <p:nvPr userDrawn="1"/>
        </p:nvSpPr>
        <p:spPr>
          <a:xfrm rot="4606627">
            <a:off x="-5593905" y="-514781"/>
            <a:ext cx="13384545" cy="1338454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DEC2D014-437B-1409-19EB-FD7D02509370}"/>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750330" y="761881"/>
            <a:ext cx="3402229" cy="1089051"/>
          </a:xfrm>
          <a:prstGeom prst="rect">
            <a:avLst/>
          </a:prstGeom>
        </p:spPr>
      </p:pic>
      <p:sp>
        <p:nvSpPr>
          <p:cNvPr id="4" name="Text Placeholder 2">
            <a:extLst>
              <a:ext uri="{FF2B5EF4-FFF2-40B4-BE49-F238E27FC236}">
                <a16:creationId xmlns:a16="http://schemas.microsoft.com/office/drawing/2014/main" id="{03F5B0FF-B9A2-9B5D-8246-0438F30C478F}"/>
              </a:ext>
            </a:extLst>
          </p:cNvPr>
          <p:cNvSpPr>
            <a:spLocks noGrp="1"/>
          </p:cNvSpPr>
          <p:nvPr>
            <p:ph type="body" sz="quarter" idx="10" hasCustomPrompt="1"/>
          </p:nvPr>
        </p:nvSpPr>
        <p:spPr>
          <a:xfrm>
            <a:off x="1098367" y="3243272"/>
            <a:ext cx="5721350" cy="2825694"/>
          </a:xfrm>
          <a:prstGeom prst="rect">
            <a:avLst/>
          </a:prstGeom>
        </p:spPr>
        <p:txBody>
          <a:bodyPr/>
          <a:lstStyle>
            <a:lvl1pPr marL="0" indent="0">
              <a:buNone/>
              <a:defRPr sz="9900">
                <a:latin typeface="+mj-lt"/>
              </a:defRPr>
            </a:lvl1pPr>
            <a:lvl2pPr>
              <a:defRPr sz="9900">
                <a:latin typeface="+mj-lt"/>
              </a:defRPr>
            </a:lvl2pPr>
            <a:lvl3pPr>
              <a:defRPr sz="9900">
                <a:latin typeface="+mj-lt"/>
              </a:defRPr>
            </a:lvl3pPr>
            <a:lvl4pPr>
              <a:defRPr sz="9900">
                <a:latin typeface="+mj-lt"/>
              </a:defRPr>
            </a:lvl4pPr>
            <a:lvl5pPr>
              <a:defRPr sz="9900">
                <a:latin typeface="+mj-lt"/>
              </a:defRPr>
            </a:lvl5pPr>
          </a:lstStyle>
          <a:p>
            <a:pPr lvl="0"/>
            <a:r>
              <a:rPr lang="en-US" dirty="0"/>
              <a:t>Add title here</a:t>
            </a:r>
            <a:endParaRPr lang="en-GB" dirty="0"/>
          </a:p>
        </p:txBody>
      </p:sp>
    </p:spTree>
    <p:extLst>
      <p:ext uri="{BB962C8B-B14F-4D97-AF65-F5344CB8AC3E}">
        <p14:creationId xmlns:p14="http://schemas.microsoft.com/office/powerpoint/2010/main" val="22246929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elcome_TItle_Slide_2">
    <p:spTree>
      <p:nvGrpSpPr>
        <p:cNvPr id="1" name=""/>
        <p:cNvGrpSpPr/>
        <p:nvPr/>
      </p:nvGrpSpPr>
      <p:grpSpPr>
        <a:xfrm>
          <a:off x="0" y="0"/>
          <a:ext cx="0" cy="0"/>
          <a:chOff x="0" y="0"/>
          <a:chExt cx="0" cy="0"/>
        </a:xfrm>
      </p:grpSpPr>
      <p:pic>
        <p:nvPicPr>
          <p:cNvPr id="16" name="Picture 15" descr="A person talking to a person&#10;&#10;Description automatically generated">
            <a:extLst>
              <a:ext uri="{FF2B5EF4-FFF2-40B4-BE49-F238E27FC236}">
                <a16:creationId xmlns:a16="http://schemas.microsoft.com/office/drawing/2014/main" id="{F0DCB2D8-5B48-099D-1894-357934824AC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8288000" cy="10287000"/>
          </a:xfrm>
          <a:prstGeom prst="rect">
            <a:avLst/>
          </a:prstGeom>
        </p:spPr>
      </p:pic>
      <p:sp>
        <p:nvSpPr>
          <p:cNvPr id="21" name="Rectangle 20">
            <a:extLst>
              <a:ext uri="{FF2B5EF4-FFF2-40B4-BE49-F238E27FC236}">
                <a16:creationId xmlns:a16="http://schemas.microsoft.com/office/drawing/2014/main" id="{702E3814-438F-C9A3-55AA-CC40B1C1D97F}"/>
              </a:ext>
            </a:extLst>
          </p:cNvPr>
          <p:cNvSpPr/>
          <p:nvPr userDrawn="1"/>
        </p:nvSpPr>
        <p:spPr>
          <a:xfrm rot="765376">
            <a:off x="-710128" y="4310217"/>
            <a:ext cx="8624263" cy="862426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descr="A black and red sign with white text&#10;&#10;Description automatically generated">
            <a:extLst>
              <a:ext uri="{FF2B5EF4-FFF2-40B4-BE49-F238E27FC236}">
                <a16:creationId xmlns:a16="http://schemas.microsoft.com/office/drawing/2014/main" id="{504C86F7-75E1-20DE-4F59-8527302A974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34146" y="723406"/>
            <a:ext cx="3260962" cy="1105394"/>
          </a:xfrm>
          <a:prstGeom prst="rect">
            <a:avLst/>
          </a:prstGeom>
        </p:spPr>
      </p:pic>
      <p:sp>
        <p:nvSpPr>
          <p:cNvPr id="3" name="Text Placeholder 2">
            <a:extLst>
              <a:ext uri="{FF2B5EF4-FFF2-40B4-BE49-F238E27FC236}">
                <a16:creationId xmlns:a16="http://schemas.microsoft.com/office/drawing/2014/main" id="{A4C692B5-9E4A-5A0A-F0A5-29119D7F1FE7}"/>
              </a:ext>
            </a:extLst>
          </p:cNvPr>
          <p:cNvSpPr>
            <a:spLocks noGrp="1"/>
          </p:cNvSpPr>
          <p:nvPr>
            <p:ph type="body" sz="quarter" idx="10" hasCustomPrompt="1"/>
          </p:nvPr>
        </p:nvSpPr>
        <p:spPr>
          <a:xfrm>
            <a:off x="741328" y="6059000"/>
            <a:ext cx="5721350" cy="2825694"/>
          </a:xfrm>
          <a:prstGeom prst="rect">
            <a:avLst/>
          </a:prstGeom>
        </p:spPr>
        <p:txBody>
          <a:bodyPr/>
          <a:lstStyle>
            <a:lvl1pPr marL="0" indent="0">
              <a:buNone/>
              <a:defRPr sz="9900">
                <a:latin typeface="+mj-lt"/>
              </a:defRPr>
            </a:lvl1pPr>
            <a:lvl2pPr>
              <a:defRPr sz="9900">
                <a:latin typeface="+mj-lt"/>
              </a:defRPr>
            </a:lvl2pPr>
            <a:lvl3pPr>
              <a:defRPr sz="9900">
                <a:latin typeface="+mj-lt"/>
              </a:defRPr>
            </a:lvl3pPr>
            <a:lvl4pPr>
              <a:defRPr sz="9900">
                <a:latin typeface="+mj-lt"/>
              </a:defRPr>
            </a:lvl4pPr>
            <a:lvl5pPr>
              <a:defRPr sz="9900">
                <a:latin typeface="+mj-lt"/>
              </a:defRPr>
            </a:lvl5pPr>
          </a:lstStyle>
          <a:p>
            <a:pPr lvl="0"/>
            <a:r>
              <a:rPr lang="en-US" dirty="0"/>
              <a:t>Add title here</a:t>
            </a:r>
            <a:endParaRPr lang="en-GB" dirty="0"/>
          </a:p>
        </p:txBody>
      </p:sp>
    </p:spTree>
    <p:extLst>
      <p:ext uri="{BB962C8B-B14F-4D97-AF65-F5344CB8AC3E}">
        <p14:creationId xmlns:p14="http://schemas.microsoft.com/office/powerpoint/2010/main" val="40054635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elcome_Generic_Slide">
    <p:bg>
      <p:bgPr>
        <a:solidFill>
          <a:schemeClr val="bg1"/>
        </a:solidFill>
        <a:effectLst/>
      </p:bgPr>
    </p:bg>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F08A5EA0-C9EE-44B6-86A7-5B9CA5115CCF}"/>
              </a:ext>
            </a:extLst>
          </p:cNvPr>
          <p:cNvSpPr>
            <a:spLocks noGrp="1"/>
          </p:cNvSpPr>
          <p:nvPr>
            <p:ph type="title" hasCustomPrompt="1"/>
          </p:nvPr>
        </p:nvSpPr>
        <p:spPr>
          <a:xfrm>
            <a:off x="750330" y="1777206"/>
            <a:ext cx="11391900" cy="1922463"/>
          </a:xfrm>
          <a:prstGeom prst="rect">
            <a:avLst/>
          </a:prstGeom>
        </p:spPr>
        <p:txBody>
          <a:bodyPr vert="horz" lIns="91440" tIns="45720" rIns="91440" bIns="45720" rtlCol="0" anchor="ctr">
            <a:normAutofit/>
          </a:bodyPr>
          <a:lstStyle>
            <a:lvl1pPr>
              <a:defRPr/>
            </a:lvl1pPr>
          </a:lstStyle>
          <a:p>
            <a:r>
              <a:rPr lang="en-US"/>
              <a:t>Title</a:t>
            </a:r>
            <a:endParaRPr lang="en-GB"/>
          </a:p>
        </p:txBody>
      </p:sp>
      <p:sp>
        <p:nvSpPr>
          <p:cNvPr id="8" name="TextBox 7">
            <a:extLst>
              <a:ext uri="{FF2B5EF4-FFF2-40B4-BE49-F238E27FC236}">
                <a16:creationId xmlns:a16="http://schemas.microsoft.com/office/drawing/2014/main" id="{31DCE7AB-D272-4407-BA70-12B01534C93A}"/>
              </a:ext>
            </a:extLst>
          </p:cNvPr>
          <p:cNvSpPr txBox="1"/>
          <p:nvPr userDrawn="1"/>
        </p:nvSpPr>
        <p:spPr>
          <a:xfrm>
            <a:off x="14554202" y="9302750"/>
            <a:ext cx="3059671" cy="523220"/>
          </a:xfrm>
          <a:prstGeom prst="rect">
            <a:avLst/>
          </a:prstGeom>
          <a:noFill/>
        </p:spPr>
        <p:txBody>
          <a:bodyPr wrap="square" rtlCol="0">
            <a:spAutoFit/>
          </a:bodyPr>
          <a:lstStyle/>
          <a:p>
            <a:pPr algn="r"/>
            <a:r>
              <a:rPr lang="en-GB" sz="2800" b="1">
                <a:latin typeface="Roboto" panose="02000000000000000000" pitchFamily="2" charset="0"/>
                <a:ea typeface="Roboto" panose="02000000000000000000" pitchFamily="2" charset="0"/>
              </a:rPr>
              <a:t>lse.ac.uk/careers</a:t>
            </a:r>
          </a:p>
        </p:txBody>
      </p:sp>
      <p:sp>
        <p:nvSpPr>
          <p:cNvPr id="10" name="Text Placeholder 9">
            <a:extLst>
              <a:ext uri="{FF2B5EF4-FFF2-40B4-BE49-F238E27FC236}">
                <a16:creationId xmlns:a16="http://schemas.microsoft.com/office/drawing/2014/main" id="{830511F0-D94C-40D8-B5B7-DDE9C5E44571}"/>
              </a:ext>
            </a:extLst>
          </p:cNvPr>
          <p:cNvSpPr>
            <a:spLocks noGrp="1"/>
          </p:cNvSpPr>
          <p:nvPr>
            <p:ph type="body" sz="quarter" idx="10" hasCustomPrompt="1"/>
          </p:nvPr>
        </p:nvSpPr>
        <p:spPr>
          <a:xfrm>
            <a:off x="750889" y="3700463"/>
            <a:ext cx="16786225" cy="4610100"/>
          </a:xfrm>
          <a:prstGeom prst="rect">
            <a:avLst/>
          </a:prstGeom>
        </p:spPr>
        <p:txBody>
          <a:bodyPr/>
          <a:lstStyle>
            <a:lvl1pPr>
              <a:defRPr/>
            </a:lvl1pPr>
          </a:lstStyle>
          <a:p>
            <a:pPr lvl="0"/>
            <a:r>
              <a:rPr lang="en-US"/>
              <a:t>Body (Roboto 41)</a:t>
            </a:r>
          </a:p>
          <a:p>
            <a:pPr lvl="1"/>
            <a:r>
              <a:rPr lang="en-US"/>
              <a:t>Second level</a:t>
            </a:r>
          </a:p>
          <a:p>
            <a:pPr lvl="2"/>
            <a:r>
              <a:rPr lang="en-US"/>
              <a:t>Third level</a:t>
            </a:r>
          </a:p>
          <a:p>
            <a:pPr lvl="3"/>
            <a:r>
              <a:rPr lang="en-US"/>
              <a:t>Fourth level</a:t>
            </a:r>
          </a:p>
          <a:p>
            <a:pPr lvl="4"/>
            <a:r>
              <a:rPr lang="en-US"/>
              <a:t>Fifth level</a:t>
            </a:r>
            <a:endParaRPr lang="en-GB"/>
          </a:p>
        </p:txBody>
      </p:sp>
      <p:pic>
        <p:nvPicPr>
          <p:cNvPr id="3" name="Picture 2" descr="A black square with a green border&#10;&#10;Description automatically generated">
            <a:extLst>
              <a:ext uri="{FF2B5EF4-FFF2-40B4-BE49-F238E27FC236}">
                <a16:creationId xmlns:a16="http://schemas.microsoft.com/office/drawing/2014/main" id="{76D6F01A-AC8C-2620-01C4-019304FFC73D}"/>
              </a:ext>
            </a:extLst>
          </p:cNvPr>
          <p:cNvPicPr>
            <a:picLocks noChangeAspect="1"/>
          </p:cNvPicPr>
          <p:nvPr userDrawn="1"/>
        </p:nvPicPr>
        <p:blipFill>
          <a:blip r:embed="rId2"/>
          <a:stretch>
            <a:fillRect/>
          </a:stretch>
        </p:blipFill>
        <p:spPr>
          <a:xfrm rot="420000">
            <a:off x="12759372" y="1637387"/>
            <a:ext cx="10838642" cy="10790843"/>
          </a:xfrm>
          <a:prstGeom prst="rect">
            <a:avLst/>
          </a:prstGeom>
        </p:spPr>
      </p:pic>
    </p:spTree>
    <p:extLst>
      <p:ext uri="{BB962C8B-B14F-4D97-AF65-F5344CB8AC3E}">
        <p14:creationId xmlns:p14="http://schemas.microsoft.com/office/powerpoint/2010/main" val="21001156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Welcome_Generic_Slide">
    <p:bg>
      <p:bgPr>
        <a:solidFill>
          <a:schemeClr val="bg1"/>
        </a:solidFill>
        <a:effectLst/>
      </p:bgPr>
    </p:bg>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F08A5EA0-C9EE-44B6-86A7-5B9CA5115CCF}"/>
              </a:ext>
            </a:extLst>
          </p:cNvPr>
          <p:cNvSpPr>
            <a:spLocks noGrp="1"/>
          </p:cNvSpPr>
          <p:nvPr>
            <p:ph type="title" hasCustomPrompt="1"/>
          </p:nvPr>
        </p:nvSpPr>
        <p:spPr>
          <a:xfrm>
            <a:off x="750330" y="1777206"/>
            <a:ext cx="11391900" cy="1922463"/>
          </a:xfrm>
          <a:prstGeom prst="rect">
            <a:avLst/>
          </a:prstGeom>
        </p:spPr>
        <p:txBody>
          <a:bodyPr vert="horz" lIns="91440" tIns="45720" rIns="91440" bIns="45720" rtlCol="0" anchor="ctr">
            <a:normAutofit/>
          </a:bodyPr>
          <a:lstStyle>
            <a:lvl1pPr>
              <a:defRPr/>
            </a:lvl1pPr>
          </a:lstStyle>
          <a:p>
            <a:r>
              <a:rPr lang="en-US"/>
              <a:t>Title</a:t>
            </a:r>
            <a:endParaRPr lang="en-GB"/>
          </a:p>
        </p:txBody>
      </p:sp>
      <p:sp>
        <p:nvSpPr>
          <p:cNvPr id="8" name="TextBox 7">
            <a:extLst>
              <a:ext uri="{FF2B5EF4-FFF2-40B4-BE49-F238E27FC236}">
                <a16:creationId xmlns:a16="http://schemas.microsoft.com/office/drawing/2014/main" id="{31DCE7AB-D272-4407-BA70-12B01534C93A}"/>
              </a:ext>
            </a:extLst>
          </p:cNvPr>
          <p:cNvSpPr txBox="1"/>
          <p:nvPr userDrawn="1"/>
        </p:nvSpPr>
        <p:spPr>
          <a:xfrm>
            <a:off x="14554202" y="9302750"/>
            <a:ext cx="3059671" cy="523220"/>
          </a:xfrm>
          <a:prstGeom prst="rect">
            <a:avLst/>
          </a:prstGeom>
          <a:noFill/>
        </p:spPr>
        <p:txBody>
          <a:bodyPr wrap="square" rtlCol="0">
            <a:spAutoFit/>
          </a:bodyPr>
          <a:lstStyle/>
          <a:p>
            <a:pPr algn="r"/>
            <a:r>
              <a:rPr lang="en-GB" sz="2800" b="1">
                <a:latin typeface="Roboto" panose="02000000000000000000" pitchFamily="2" charset="0"/>
                <a:ea typeface="Roboto" panose="02000000000000000000" pitchFamily="2" charset="0"/>
              </a:rPr>
              <a:t>lse.ac.uk/careers</a:t>
            </a:r>
          </a:p>
        </p:txBody>
      </p:sp>
      <p:sp>
        <p:nvSpPr>
          <p:cNvPr id="10" name="Text Placeholder 9">
            <a:extLst>
              <a:ext uri="{FF2B5EF4-FFF2-40B4-BE49-F238E27FC236}">
                <a16:creationId xmlns:a16="http://schemas.microsoft.com/office/drawing/2014/main" id="{830511F0-D94C-40D8-B5B7-DDE9C5E44571}"/>
              </a:ext>
            </a:extLst>
          </p:cNvPr>
          <p:cNvSpPr>
            <a:spLocks noGrp="1"/>
          </p:cNvSpPr>
          <p:nvPr>
            <p:ph type="body" sz="quarter" idx="10" hasCustomPrompt="1"/>
          </p:nvPr>
        </p:nvSpPr>
        <p:spPr>
          <a:xfrm>
            <a:off x="750889" y="3700463"/>
            <a:ext cx="16786225" cy="4610100"/>
          </a:xfrm>
          <a:prstGeom prst="rect">
            <a:avLst/>
          </a:prstGeom>
        </p:spPr>
        <p:txBody>
          <a:bodyPr/>
          <a:lstStyle>
            <a:lvl1pPr>
              <a:defRPr/>
            </a:lvl1pPr>
          </a:lstStyle>
          <a:p>
            <a:pPr lvl="0"/>
            <a:r>
              <a:rPr lang="en-US"/>
              <a:t>Body (Roboto 41)</a:t>
            </a:r>
          </a:p>
          <a:p>
            <a:pPr lvl="1"/>
            <a:r>
              <a:rPr lang="en-US"/>
              <a:t>Second level</a:t>
            </a:r>
          </a:p>
          <a:p>
            <a:pPr lvl="2"/>
            <a:r>
              <a:rPr lang="en-US"/>
              <a:t>Third level</a:t>
            </a:r>
          </a:p>
          <a:p>
            <a:pPr lvl="3"/>
            <a:r>
              <a:rPr lang="en-US"/>
              <a:t>Fourth level</a:t>
            </a:r>
          </a:p>
          <a:p>
            <a:pPr lvl="4"/>
            <a:r>
              <a:rPr lang="en-US"/>
              <a:t>Fifth level</a:t>
            </a:r>
            <a:endParaRPr lang="en-GB"/>
          </a:p>
        </p:txBody>
      </p:sp>
      <p:pic>
        <p:nvPicPr>
          <p:cNvPr id="3" name="Picture 2" descr="A black square with a green border&#10;&#10;Description automatically generated">
            <a:extLst>
              <a:ext uri="{FF2B5EF4-FFF2-40B4-BE49-F238E27FC236}">
                <a16:creationId xmlns:a16="http://schemas.microsoft.com/office/drawing/2014/main" id="{76D6F01A-AC8C-2620-01C4-019304FFC73D}"/>
              </a:ext>
            </a:extLst>
          </p:cNvPr>
          <p:cNvPicPr>
            <a:picLocks noChangeAspect="1"/>
          </p:cNvPicPr>
          <p:nvPr userDrawn="1"/>
        </p:nvPicPr>
        <p:blipFill>
          <a:blip r:embed="rId2"/>
          <a:stretch>
            <a:fillRect/>
          </a:stretch>
        </p:blipFill>
        <p:spPr>
          <a:xfrm rot="16765602">
            <a:off x="12194551" y="-8323493"/>
            <a:ext cx="10838642" cy="10790843"/>
          </a:xfrm>
          <a:prstGeom prst="rect">
            <a:avLst/>
          </a:prstGeom>
        </p:spPr>
      </p:pic>
    </p:spTree>
    <p:extLst>
      <p:ext uri="{BB962C8B-B14F-4D97-AF65-F5344CB8AC3E}">
        <p14:creationId xmlns:p14="http://schemas.microsoft.com/office/powerpoint/2010/main" val="28059490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elcome_Generic_Slide_2">
    <p:bg>
      <p:bgPr>
        <a:solidFill>
          <a:schemeClr val="bg1"/>
        </a:solidFill>
        <a:effectLst/>
      </p:bgPr>
    </p:bg>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F08A5EA0-C9EE-44B6-86A7-5B9CA5115CCF}"/>
              </a:ext>
            </a:extLst>
          </p:cNvPr>
          <p:cNvSpPr>
            <a:spLocks noGrp="1"/>
          </p:cNvSpPr>
          <p:nvPr>
            <p:ph type="title" hasCustomPrompt="1"/>
          </p:nvPr>
        </p:nvSpPr>
        <p:spPr>
          <a:xfrm>
            <a:off x="750330" y="1777206"/>
            <a:ext cx="11391900" cy="1922463"/>
          </a:xfrm>
          <a:prstGeom prst="rect">
            <a:avLst/>
          </a:prstGeom>
        </p:spPr>
        <p:txBody>
          <a:bodyPr vert="horz" lIns="91440" tIns="45720" rIns="91440" bIns="45720" rtlCol="0" anchor="ctr">
            <a:normAutofit/>
          </a:bodyPr>
          <a:lstStyle>
            <a:lvl1pPr>
              <a:defRPr/>
            </a:lvl1pPr>
          </a:lstStyle>
          <a:p>
            <a:r>
              <a:rPr lang="en-US"/>
              <a:t>Title</a:t>
            </a:r>
            <a:endParaRPr lang="en-GB"/>
          </a:p>
        </p:txBody>
      </p:sp>
      <p:sp>
        <p:nvSpPr>
          <p:cNvPr id="8" name="TextBox 7">
            <a:extLst>
              <a:ext uri="{FF2B5EF4-FFF2-40B4-BE49-F238E27FC236}">
                <a16:creationId xmlns:a16="http://schemas.microsoft.com/office/drawing/2014/main" id="{31DCE7AB-D272-4407-BA70-12B01534C93A}"/>
              </a:ext>
            </a:extLst>
          </p:cNvPr>
          <p:cNvSpPr txBox="1"/>
          <p:nvPr userDrawn="1"/>
        </p:nvSpPr>
        <p:spPr>
          <a:xfrm>
            <a:off x="14554202" y="9302750"/>
            <a:ext cx="3059671" cy="523220"/>
          </a:xfrm>
          <a:prstGeom prst="rect">
            <a:avLst/>
          </a:prstGeom>
          <a:noFill/>
        </p:spPr>
        <p:txBody>
          <a:bodyPr wrap="square" rtlCol="0">
            <a:spAutoFit/>
          </a:bodyPr>
          <a:lstStyle/>
          <a:p>
            <a:pPr algn="r"/>
            <a:r>
              <a:rPr lang="en-GB" sz="2800" b="1">
                <a:latin typeface="Roboto" panose="02000000000000000000" pitchFamily="2" charset="0"/>
                <a:ea typeface="Roboto" panose="02000000000000000000" pitchFamily="2" charset="0"/>
              </a:rPr>
              <a:t>lse.ac.uk/careers</a:t>
            </a:r>
          </a:p>
        </p:txBody>
      </p:sp>
      <p:sp>
        <p:nvSpPr>
          <p:cNvPr id="10" name="Text Placeholder 9">
            <a:extLst>
              <a:ext uri="{FF2B5EF4-FFF2-40B4-BE49-F238E27FC236}">
                <a16:creationId xmlns:a16="http://schemas.microsoft.com/office/drawing/2014/main" id="{830511F0-D94C-40D8-B5B7-DDE9C5E44571}"/>
              </a:ext>
            </a:extLst>
          </p:cNvPr>
          <p:cNvSpPr>
            <a:spLocks noGrp="1"/>
          </p:cNvSpPr>
          <p:nvPr>
            <p:ph type="body" sz="quarter" idx="10" hasCustomPrompt="1"/>
          </p:nvPr>
        </p:nvSpPr>
        <p:spPr>
          <a:xfrm>
            <a:off x="750889" y="3700463"/>
            <a:ext cx="16786225" cy="4610100"/>
          </a:xfrm>
          <a:prstGeom prst="rect">
            <a:avLst/>
          </a:prstGeom>
        </p:spPr>
        <p:txBody>
          <a:bodyPr/>
          <a:lstStyle>
            <a:lvl1pPr>
              <a:defRPr/>
            </a:lvl1pPr>
          </a:lstStyle>
          <a:p>
            <a:pPr lvl="0"/>
            <a:r>
              <a:rPr lang="en-US"/>
              <a:t>Body (Roboto 41)</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5">
            <a:extLst>
              <a:ext uri="{FF2B5EF4-FFF2-40B4-BE49-F238E27FC236}">
                <a16:creationId xmlns:a16="http://schemas.microsoft.com/office/drawing/2014/main" id="{9DE9C265-B5A3-B4CC-636C-194F133BC4D8}"/>
              </a:ext>
            </a:extLst>
          </p:cNvPr>
          <p:cNvSpPr/>
          <p:nvPr userDrawn="1"/>
        </p:nvSpPr>
        <p:spPr>
          <a:xfrm rot="512671">
            <a:off x="17396458" y="-2477114"/>
            <a:ext cx="6447692" cy="6447692"/>
          </a:xfrm>
          <a:prstGeom prst="rect">
            <a:avLst/>
          </a:prstGeom>
          <a:noFill/>
          <a:ln w="441325">
            <a:solidFill>
              <a:srgbClr val="55AC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597802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elcome_Generic_Slide_3">
    <p:bg>
      <p:bgPr>
        <a:solidFill>
          <a:schemeClr val="bg1"/>
        </a:solidFill>
        <a:effectLst/>
      </p:bgPr>
    </p:bg>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F08A5EA0-C9EE-44B6-86A7-5B9CA5115CCF}"/>
              </a:ext>
            </a:extLst>
          </p:cNvPr>
          <p:cNvSpPr>
            <a:spLocks noGrp="1"/>
          </p:cNvSpPr>
          <p:nvPr>
            <p:ph type="title" hasCustomPrompt="1"/>
          </p:nvPr>
        </p:nvSpPr>
        <p:spPr>
          <a:xfrm>
            <a:off x="750330" y="1777206"/>
            <a:ext cx="11391900" cy="1922463"/>
          </a:xfrm>
          <a:prstGeom prst="rect">
            <a:avLst/>
          </a:prstGeom>
        </p:spPr>
        <p:txBody>
          <a:bodyPr vert="horz" lIns="91440" tIns="45720" rIns="91440" bIns="45720" rtlCol="0" anchor="ctr">
            <a:normAutofit/>
          </a:bodyPr>
          <a:lstStyle>
            <a:lvl1pPr>
              <a:defRPr/>
            </a:lvl1pPr>
          </a:lstStyle>
          <a:p>
            <a:r>
              <a:rPr lang="en-US"/>
              <a:t>Title</a:t>
            </a:r>
            <a:endParaRPr lang="en-GB"/>
          </a:p>
        </p:txBody>
      </p:sp>
      <p:sp>
        <p:nvSpPr>
          <p:cNvPr id="8" name="TextBox 7">
            <a:extLst>
              <a:ext uri="{FF2B5EF4-FFF2-40B4-BE49-F238E27FC236}">
                <a16:creationId xmlns:a16="http://schemas.microsoft.com/office/drawing/2014/main" id="{31DCE7AB-D272-4407-BA70-12B01534C93A}"/>
              </a:ext>
            </a:extLst>
          </p:cNvPr>
          <p:cNvSpPr txBox="1"/>
          <p:nvPr userDrawn="1"/>
        </p:nvSpPr>
        <p:spPr>
          <a:xfrm>
            <a:off x="14554202" y="9302750"/>
            <a:ext cx="3059671" cy="523220"/>
          </a:xfrm>
          <a:prstGeom prst="rect">
            <a:avLst/>
          </a:prstGeom>
          <a:noFill/>
        </p:spPr>
        <p:txBody>
          <a:bodyPr wrap="square" rtlCol="0">
            <a:spAutoFit/>
          </a:bodyPr>
          <a:lstStyle/>
          <a:p>
            <a:pPr algn="r"/>
            <a:r>
              <a:rPr lang="en-GB" sz="2800" b="1">
                <a:latin typeface="Roboto" panose="02000000000000000000" pitchFamily="2" charset="0"/>
                <a:ea typeface="Roboto" panose="02000000000000000000" pitchFamily="2" charset="0"/>
              </a:rPr>
              <a:t>lse.ac.uk/careers</a:t>
            </a:r>
          </a:p>
        </p:txBody>
      </p:sp>
      <p:sp>
        <p:nvSpPr>
          <p:cNvPr id="10" name="Text Placeholder 9">
            <a:extLst>
              <a:ext uri="{FF2B5EF4-FFF2-40B4-BE49-F238E27FC236}">
                <a16:creationId xmlns:a16="http://schemas.microsoft.com/office/drawing/2014/main" id="{830511F0-D94C-40D8-B5B7-DDE9C5E44571}"/>
              </a:ext>
            </a:extLst>
          </p:cNvPr>
          <p:cNvSpPr>
            <a:spLocks noGrp="1"/>
          </p:cNvSpPr>
          <p:nvPr>
            <p:ph type="body" sz="quarter" idx="10" hasCustomPrompt="1"/>
          </p:nvPr>
        </p:nvSpPr>
        <p:spPr>
          <a:xfrm>
            <a:off x="750889" y="3700463"/>
            <a:ext cx="16786225" cy="4610100"/>
          </a:xfrm>
          <a:prstGeom prst="rect">
            <a:avLst/>
          </a:prstGeom>
        </p:spPr>
        <p:txBody>
          <a:bodyPr/>
          <a:lstStyle>
            <a:lvl1pPr>
              <a:defRPr/>
            </a:lvl1pPr>
          </a:lstStyle>
          <a:p>
            <a:pPr lvl="0"/>
            <a:r>
              <a:rPr lang="en-US"/>
              <a:t>Body (Roboto 41)</a:t>
            </a:r>
          </a:p>
          <a:p>
            <a:pPr lvl="1"/>
            <a:r>
              <a:rPr lang="en-US"/>
              <a:t>Second level</a:t>
            </a:r>
          </a:p>
          <a:p>
            <a:pPr lvl="2"/>
            <a:r>
              <a:rPr lang="en-US"/>
              <a:t>Third level</a:t>
            </a:r>
          </a:p>
          <a:p>
            <a:pPr lvl="3"/>
            <a:r>
              <a:rPr lang="en-US"/>
              <a:t>Fourth level</a:t>
            </a:r>
          </a:p>
          <a:p>
            <a:pPr lvl="4"/>
            <a:r>
              <a:rPr lang="en-US"/>
              <a:t>Fifth level</a:t>
            </a:r>
            <a:endParaRPr lang="en-GB"/>
          </a:p>
        </p:txBody>
      </p:sp>
      <p:sp>
        <p:nvSpPr>
          <p:cNvPr id="2" name="Rectangle 1">
            <a:extLst>
              <a:ext uri="{FF2B5EF4-FFF2-40B4-BE49-F238E27FC236}">
                <a16:creationId xmlns:a16="http://schemas.microsoft.com/office/drawing/2014/main" id="{B2CAF751-D803-316B-789B-B145DD8B4953}"/>
              </a:ext>
            </a:extLst>
          </p:cNvPr>
          <p:cNvSpPr/>
          <p:nvPr userDrawn="1"/>
        </p:nvSpPr>
        <p:spPr>
          <a:xfrm rot="435247">
            <a:off x="12967942" y="1928488"/>
            <a:ext cx="10231506" cy="10231506"/>
          </a:xfrm>
          <a:prstGeom prst="rect">
            <a:avLst/>
          </a:prstGeom>
          <a:noFill/>
          <a:ln w="441325">
            <a:solidFill>
              <a:srgbClr val="9E00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4E1DA21D-678E-E830-C9F8-3489F7C334FB}"/>
              </a:ext>
            </a:extLst>
          </p:cNvPr>
          <p:cNvSpPr/>
          <p:nvPr userDrawn="1"/>
        </p:nvSpPr>
        <p:spPr>
          <a:xfrm rot="755533">
            <a:off x="10259631" y="8851025"/>
            <a:ext cx="3373525" cy="3373525"/>
          </a:xfrm>
          <a:prstGeom prst="rect">
            <a:avLst/>
          </a:prstGeom>
          <a:solidFill>
            <a:srgbClr val="55ACEE"/>
          </a:solidFill>
          <a:ln w="4413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078405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elcome_Generic_Slide_4">
    <p:bg>
      <p:bgPr>
        <a:solidFill>
          <a:schemeClr val="bg1"/>
        </a:solidFill>
        <a:effectLst/>
      </p:bgPr>
    </p:bg>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F08A5EA0-C9EE-44B6-86A7-5B9CA5115CCF}"/>
              </a:ext>
            </a:extLst>
          </p:cNvPr>
          <p:cNvSpPr>
            <a:spLocks noGrp="1"/>
          </p:cNvSpPr>
          <p:nvPr>
            <p:ph type="title" hasCustomPrompt="1"/>
          </p:nvPr>
        </p:nvSpPr>
        <p:spPr>
          <a:xfrm>
            <a:off x="750330" y="1777206"/>
            <a:ext cx="11391900" cy="1922463"/>
          </a:xfrm>
          <a:prstGeom prst="rect">
            <a:avLst/>
          </a:prstGeom>
        </p:spPr>
        <p:txBody>
          <a:bodyPr vert="horz" lIns="91440" tIns="45720" rIns="91440" bIns="45720" rtlCol="0" anchor="ctr">
            <a:normAutofit/>
          </a:bodyPr>
          <a:lstStyle>
            <a:lvl1pPr>
              <a:defRPr/>
            </a:lvl1pPr>
          </a:lstStyle>
          <a:p>
            <a:r>
              <a:rPr lang="en-US"/>
              <a:t>Title</a:t>
            </a:r>
            <a:endParaRPr lang="en-GB"/>
          </a:p>
        </p:txBody>
      </p:sp>
      <p:sp>
        <p:nvSpPr>
          <p:cNvPr id="8" name="TextBox 7">
            <a:extLst>
              <a:ext uri="{FF2B5EF4-FFF2-40B4-BE49-F238E27FC236}">
                <a16:creationId xmlns:a16="http://schemas.microsoft.com/office/drawing/2014/main" id="{31DCE7AB-D272-4407-BA70-12B01534C93A}"/>
              </a:ext>
            </a:extLst>
          </p:cNvPr>
          <p:cNvSpPr txBox="1"/>
          <p:nvPr userDrawn="1"/>
        </p:nvSpPr>
        <p:spPr>
          <a:xfrm>
            <a:off x="14554202" y="9302750"/>
            <a:ext cx="3059671" cy="523220"/>
          </a:xfrm>
          <a:prstGeom prst="rect">
            <a:avLst/>
          </a:prstGeom>
          <a:noFill/>
        </p:spPr>
        <p:txBody>
          <a:bodyPr wrap="square" rtlCol="0">
            <a:spAutoFit/>
          </a:bodyPr>
          <a:lstStyle/>
          <a:p>
            <a:pPr algn="r"/>
            <a:r>
              <a:rPr lang="en-GB" sz="2800" b="1">
                <a:latin typeface="Roboto" panose="02000000000000000000" pitchFamily="2" charset="0"/>
                <a:ea typeface="Roboto" panose="02000000000000000000" pitchFamily="2" charset="0"/>
              </a:rPr>
              <a:t>lse.ac.uk/careers</a:t>
            </a:r>
          </a:p>
        </p:txBody>
      </p:sp>
      <p:sp>
        <p:nvSpPr>
          <p:cNvPr id="10" name="Text Placeholder 9">
            <a:extLst>
              <a:ext uri="{FF2B5EF4-FFF2-40B4-BE49-F238E27FC236}">
                <a16:creationId xmlns:a16="http://schemas.microsoft.com/office/drawing/2014/main" id="{830511F0-D94C-40D8-B5B7-DDE9C5E44571}"/>
              </a:ext>
            </a:extLst>
          </p:cNvPr>
          <p:cNvSpPr>
            <a:spLocks noGrp="1"/>
          </p:cNvSpPr>
          <p:nvPr>
            <p:ph type="body" sz="quarter" idx="10" hasCustomPrompt="1"/>
          </p:nvPr>
        </p:nvSpPr>
        <p:spPr>
          <a:xfrm>
            <a:off x="750889" y="3700463"/>
            <a:ext cx="16786225" cy="4610100"/>
          </a:xfrm>
          <a:prstGeom prst="rect">
            <a:avLst/>
          </a:prstGeom>
        </p:spPr>
        <p:txBody>
          <a:bodyPr/>
          <a:lstStyle>
            <a:lvl1pPr>
              <a:defRPr/>
            </a:lvl1pPr>
          </a:lstStyle>
          <a:p>
            <a:pPr lvl="0"/>
            <a:r>
              <a:rPr lang="en-US"/>
              <a:t>Body (Roboto 41)</a:t>
            </a:r>
          </a:p>
          <a:p>
            <a:pPr lvl="1"/>
            <a:r>
              <a:rPr lang="en-US"/>
              <a:t>Second level</a:t>
            </a:r>
          </a:p>
          <a:p>
            <a:pPr lvl="2"/>
            <a:r>
              <a:rPr lang="en-US"/>
              <a:t>Third level</a:t>
            </a:r>
          </a:p>
          <a:p>
            <a:pPr lvl="3"/>
            <a:r>
              <a:rPr lang="en-US"/>
              <a:t>Fourth level</a:t>
            </a:r>
          </a:p>
          <a:p>
            <a:pPr lvl="4"/>
            <a:r>
              <a:rPr lang="en-US"/>
              <a:t>Fifth level</a:t>
            </a:r>
            <a:endParaRPr lang="en-GB"/>
          </a:p>
        </p:txBody>
      </p:sp>
      <p:pic>
        <p:nvPicPr>
          <p:cNvPr id="3" name="Picture 2" descr="A black square with a green border&#10;&#10;Description automatically generated">
            <a:extLst>
              <a:ext uri="{FF2B5EF4-FFF2-40B4-BE49-F238E27FC236}">
                <a16:creationId xmlns:a16="http://schemas.microsoft.com/office/drawing/2014/main" id="{76D6F01A-AC8C-2620-01C4-019304FFC73D}"/>
              </a:ext>
            </a:extLst>
          </p:cNvPr>
          <p:cNvPicPr>
            <a:picLocks noChangeAspect="1"/>
          </p:cNvPicPr>
          <p:nvPr userDrawn="1"/>
        </p:nvPicPr>
        <p:blipFill>
          <a:blip r:embed="rId2"/>
          <a:stretch>
            <a:fillRect/>
          </a:stretch>
        </p:blipFill>
        <p:spPr>
          <a:xfrm rot="420000">
            <a:off x="426695" y="8389880"/>
            <a:ext cx="10838642" cy="10790843"/>
          </a:xfrm>
          <a:prstGeom prst="rect">
            <a:avLst/>
          </a:prstGeom>
        </p:spPr>
      </p:pic>
      <p:sp>
        <p:nvSpPr>
          <p:cNvPr id="6" name="Rectangle 5">
            <a:extLst>
              <a:ext uri="{FF2B5EF4-FFF2-40B4-BE49-F238E27FC236}">
                <a16:creationId xmlns:a16="http://schemas.microsoft.com/office/drawing/2014/main" id="{9DE9C265-B5A3-B4CC-636C-194F133BC4D8}"/>
              </a:ext>
            </a:extLst>
          </p:cNvPr>
          <p:cNvSpPr/>
          <p:nvPr userDrawn="1"/>
        </p:nvSpPr>
        <p:spPr>
          <a:xfrm rot="512671">
            <a:off x="15636931" y="-3391514"/>
            <a:ext cx="6447692" cy="6447692"/>
          </a:xfrm>
          <a:prstGeom prst="rect">
            <a:avLst/>
          </a:prstGeom>
          <a:noFill/>
          <a:ln w="441325">
            <a:solidFill>
              <a:srgbClr val="9E00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835245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elcome_End_Slide">
    <p:bg>
      <p:bgPr>
        <a:solidFill>
          <a:schemeClr val="bg1"/>
        </a:solidFill>
        <a:effectLst/>
      </p:bgPr>
    </p:bg>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F08A5EA0-C9EE-44B6-86A7-5B9CA5115CCF}"/>
              </a:ext>
            </a:extLst>
          </p:cNvPr>
          <p:cNvSpPr>
            <a:spLocks noGrp="1"/>
          </p:cNvSpPr>
          <p:nvPr>
            <p:ph type="title" hasCustomPrompt="1"/>
          </p:nvPr>
        </p:nvSpPr>
        <p:spPr>
          <a:xfrm>
            <a:off x="797223" y="4182268"/>
            <a:ext cx="11391900" cy="1922463"/>
          </a:xfrm>
          <a:prstGeom prst="rect">
            <a:avLst/>
          </a:prstGeom>
        </p:spPr>
        <p:txBody>
          <a:bodyPr vert="horz" lIns="91440" tIns="45720" rIns="91440" bIns="45720" rtlCol="0" anchor="ctr">
            <a:normAutofit/>
          </a:bodyPr>
          <a:lstStyle>
            <a:lvl1pPr>
              <a:defRPr/>
            </a:lvl1pPr>
          </a:lstStyle>
          <a:p>
            <a:r>
              <a:rPr lang="en-US" dirty="0"/>
              <a:t>Copy</a:t>
            </a:r>
            <a:endParaRPr lang="en-GB" dirty="0"/>
          </a:p>
        </p:txBody>
      </p:sp>
      <p:sp>
        <p:nvSpPr>
          <p:cNvPr id="8" name="TextBox 7">
            <a:extLst>
              <a:ext uri="{FF2B5EF4-FFF2-40B4-BE49-F238E27FC236}">
                <a16:creationId xmlns:a16="http://schemas.microsoft.com/office/drawing/2014/main" id="{31DCE7AB-D272-4407-BA70-12B01534C93A}"/>
              </a:ext>
            </a:extLst>
          </p:cNvPr>
          <p:cNvSpPr txBox="1"/>
          <p:nvPr userDrawn="1"/>
        </p:nvSpPr>
        <p:spPr>
          <a:xfrm>
            <a:off x="14554202" y="9302750"/>
            <a:ext cx="3059671" cy="523220"/>
          </a:xfrm>
          <a:prstGeom prst="rect">
            <a:avLst/>
          </a:prstGeom>
          <a:noFill/>
        </p:spPr>
        <p:txBody>
          <a:bodyPr wrap="square" rtlCol="0">
            <a:spAutoFit/>
          </a:bodyPr>
          <a:lstStyle/>
          <a:p>
            <a:pPr algn="r"/>
            <a:r>
              <a:rPr lang="en-GB" sz="2800" b="1">
                <a:latin typeface="Roboto" panose="02000000000000000000" pitchFamily="2" charset="0"/>
                <a:ea typeface="Roboto" panose="02000000000000000000" pitchFamily="2" charset="0"/>
              </a:rPr>
              <a:t>lse.ac.uk/careers</a:t>
            </a:r>
          </a:p>
        </p:txBody>
      </p:sp>
      <p:pic>
        <p:nvPicPr>
          <p:cNvPr id="3" name="Picture 2" descr="A black square with a green border&#10;&#10;Description automatically generated">
            <a:extLst>
              <a:ext uri="{FF2B5EF4-FFF2-40B4-BE49-F238E27FC236}">
                <a16:creationId xmlns:a16="http://schemas.microsoft.com/office/drawing/2014/main" id="{76D6F01A-AC8C-2620-01C4-019304FFC73D}"/>
              </a:ext>
            </a:extLst>
          </p:cNvPr>
          <p:cNvPicPr>
            <a:picLocks noChangeAspect="1"/>
          </p:cNvPicPr>
          <p:nvPr userDrawn="1"/>
        </p:nvPicPr>
        <p:blipFill>
          <a:blip r:embed="rId2"/>
          <a:stretch>
            <a:fillRect/>
          </a:stretch>
        </p:blipFill>
        <p:spPr>
          <a:xfrm rot="420000">
            <a:off x="-1722147" y="3219134"/>
            <a:ext cx="15647809" cy="15578801"/>
          </a:xfrm>
          <a:prstGeom prst="rect">
            <a:avLst/>
          </a:prstGeom>
        </p:spPr>
      </p:pic>
    </p:spTree>
    <p:extLst>
      <p:ext uri="{BB962C8B-B14F-4D97-AF65-F5344CB8AC3E}">
        <p14:creationId xmlns:p14="http://schemas.microsoft.com/office/powerpoint/2010/main" val="242999365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3AB1BEA-90F7-439B-9628-3AD20D99E49C}"/>
              </a:ext>
            </a:extLst>
          </p:cNvPr>
          <p:cNvSpPr/>
          <p:nvPr userDrawn="1"/>
        </p:nvSpPr>
        <p:spPr>
          <a:xfrm>
            <a:off x="12496801" y="0"/>
            <a:ext cx="5791201" cy="10287000"/>
          </a:xfrm>
          <a:prstGeom prst="rect">
            <a:avLst/>
          </a:prstGeom>
          <a:solidFill>
            <a:srgbClr val="55A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17" name="Picture 16" descr="A group of people walking down a flight of stairs&#10;&#10;Description automatically generated with medium confidence">
            <a:extLst>
              <a:ext uri="{FF2B5EF4-FFF2-40B4-BE49-F238E27FC236}">
                <a16:creationId xmlns:a16="http://schemas.microsoft.com/office/drawing/2014/main" id="{B7FF4130-AAAD-49C3-BA15-BD94342C347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384929">
            <a:off x="9658869" y="1158956"/>
            <a:ext cx="7890547" cy="7890546"/>
          </a:xfrm>
          <a:prstGeom prst="rect">
            <a:avLst/>
          </a:prstGeom>
        </p:spPr>
      </p:pic>
      <p:sp>
        <p:nvSpPr>
          <p:cNvPr id="2" name="Title 1">
            <a:extLst>
              <a:ext uri="{FF2B5EF4-FFF2-40B4-BE49-F238E27FC236}">
                <a16:creationId xmlns:a16="http://schemas.microsoft.com/office/drawing/2014/main" id="{03DC8E57-C7D9-4F9E-942B-50931798E3A1}"/>
              </a:ext>
            </a:extLst>
          </p:cNvPr>
          <p:cNvSpPr>
            <a:spLocks noGrp="1"/>
          </p:cNvSpPr>
          <p:nvPr>
            <p:ph type="ctrTitle" hasCustomPrompt="1"/>
          </p:nvPr>
        </p:nvSpPr>
        <p:spPr>
          <a:xfrm>
            <a:off x="691510" y="3177261"/>
            <a:ext cx="8606493" cy="3932481"/>
          </a:xfrm>
          <a:prstGeom prst="rect">
            <a:avLst/>
          </a:prstGeom>
        </p:spPr>
        <p:txBody>
          <a:bodyPr anchor="b">
            <a:normAutofit/>
          </a:bodyPr>
          <a:lstStyle>
            <a:lvl1pPr marL="14400" algn="l">
              <a:lnSpc>
                <a:spcPct val="85000"/>
              </a:lnSpc>
              <a:defRPr sz="9900" b="1">
                <a:latin typeface="Roboto" panose="02000000000000000000" pitchFamily="2" charset="0"/>
                <a:ea typeface="Roboto" panose="02000000000000000000" pitchFamily="2" charset="0"/>
              </a:defRPr>
            </a:lvl1pPr>
          </a:lstStyle>
          <a:p>
            <a:r>
              <a:rPr lang="en-US"/>
              <a:t>Presentation title here, up to three lines</a:t>
            </a:r>
            <a:endParaRPr lang="en-GB"/>
          </a:p>
        </p:txBody>
      </p:sp>
      <p:sp>
        <p:nvSpPr>
          <p:cNvPr id="3" name="Subtitle 2">
            <a:extLst>
              <a:ext uri="{FF2B5EF4-FFF2-40B4-BE49-F238E27FC236}">
                <a16:creationId xmlns:a16="http://schemas.microsoft.com/office/drawing/2014/main" id="{CC6F8AD1-2A84-478B-9183-1AED7D5B0628}"/>
              </a:ext>
            </a:extLst>
          </p:cNvPr>
          <p:cNvSpPr>
            <a:spLocks noGrp="1"/>
          </p:cNvSpPr>
          <p:nvPr>
            <p:ph type="subTitle" idx="1" hasCustomPrompt="1"/>
          </p:nvPr>
        </p:nvSpPr>
        <p:spPr>
          <a:xfrm>
            <a:off x="691510" y="7477258"/>
            <a:ext cx="7740316" cy="1615159"/>
          </a:xfrm>
          <a:prstGeom prst="rect">
            <a:avLst/>
          </a:prstGeom>
        </p:spPr>
        <p:txBody>
          <a:bodyPr>
            <a:normAutofit/>
          </a:bodyPr>
          <a:lstStyle>
            <a:lvl1pPr marL="0" indent="0" algn="l">
              <a:lnSpc>
                <a:spcPct val="105000"/>
              </a:lnSpc>
              <a:buNone/>
              <a:defRPr sz="4950">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Subheading to go here, can go over two lines</a:t>
            </a:r>
            <a:endParaRPr lang="en-GB"/>
          </a:p>
        </p:txBody>
      </p:sp>
      <p:grpSp>
        <p:nvGrpSpPr>
          <p:cNvPr id="10" name="Group 9">
            <a:extLst>
              <a:ext uri="{FF2B5EF4-FFF2-40B4-BE49-F238E27FC236}">
                <a16:creationId xmlns:a16="http://schemas.microsoft.com/office/drawing/2014/main" id="{991FE2C1-4E40-45F8-BC30-D58FE5498C13}"/>
              </a:ext>
            </a:extLst>
          </p:cNvPr>
          <p:cNvGrpSpPr>
            <a:grpSpLocks noChangeAspect="1"/>
          </p:cNvGrpSpPr>
          <p:nvPr userDrawn="1"/>
        </p:nvGrpSpPr>
        <p:grpSpPr>
          <a:xfrm>
            <a:off x="13942401" y="2"/>
            <a:ext cx="4343147" cy="3383843"/>
            <a:chOff x="0" y="0"/>
            <a:chExt cx="5790863" cy="4511791"/>
          </a:xfrm>
          <a:solidFill>
            <a:srgbClr val="FFCD00"/>
          </a:solidFill>
        </p:grpSpPr>
        <p:sp>
          <p:nvSpPr>
            <p:cNvPr id="11" name="Freeform 10">
              <a:extLst>
                <a:ext uri="{FF2B5EF4-FFF2-40B4-BE49-F238E27FC236}">
                  <a16:creationId xmlns:a16="http://schemas.microsoft.com/office/drawing/2014/main" id="{DB78E2E0-17D8-4DA5-85AD-B24ED39B6D01}"/>
                </a:ext>
              </a:extLst>
            </p:cNvPr>
            <p:cNvSpPr/>
            <p:nvPr/>
          </p:nvSpPr>
          <p:spPr>
            <a:xfrm>
              <a:off x="0" y="0"/>
              <a:ext cx="5790311" cy="4511802"/>
            </a:xfrm>
            <a:custGeom>
              <a:avLst/>
              <a:gdLst/>
              <a:ahLst/>
              <a:cxnLst/>
              <a:rect l="l" t="t" r="r" b="b"/>
              <a:pathLst>
                <a:path w="5790311" h="4511802">
                  <a:moveTo>
                    <a:pt x="5790311" y="0"/>
                  </a:moveTo>
                  <a:lnTo>
                    <a:pt x="871855" y="0"/>
                  </a:lnTo>
                  <a:lnTo>
                    <a:pt x="0" y="2053971"/>
                  </a:lnTo>
                  <a:lnTo>
                    <a:pt x="5790311" y="4511802"/>
                  </a:lnTo>
                  <a:lnTo>
                    <a:pt x="5790311" y="0"/>
                  </a:lnTo>
                  <a:close/>
                </a:path>
              </a:pathLst>
            </a:custGeom>
            <a:grpFill/>
          </p:spPr>
        </p:sp>
      </p:grpSp>
    </p:spTree>
    <p:extLst>
      <p:ext uri="{BB962C8B-B14F-4D97-AF65-F5344CB8AC3E}">
        <p14:creationId xmlns:p14="http://schemas.microsoft.com/office/powerpoint/2010/main" val="17333562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Start slide_Add own ima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5B092D1-7A19-41A8-8C6D-58CFB6A5C4FF}"/>
              </a:ext>
            </a:extLst>
          </p:cNvPr>
          <p:cNvSpPr/>
          <p:nvPr userDrawn="1"/>
        </p:nvSpPr>
        <p:spPr>
          <a:xfrm>
            <a:off x="0" y="0"/>
            <a:ext cx="124968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10" name="Picture 9">
            <a:extLst>
              <a:ext uri="{FF2B5EF4-FFF2-40B4-BE49-F238E27FC236}">
                <a16:creationId xmlns:a16="http://schemas.microsoft.com/office/drawing/2014/main" id="{C289AD75-3F9F-4D2B-8F42-79A52CA4ADC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750330" y="761881"/>
            <a:ext cx="3402229" cy="1089051"/>
          </a:xfrm>
          <a:prstGeom prst="rect">
            <a:avLst/>
          </a:prstGeom>
        </p:spPr>
      </p:pic>
      <p:sp>
        <p:nvSpPr>
          <p:cNvPr id="13" name="Title 1">
            <a:extLst>
              <a:ext uri="{FF2B5EF4-FFF2-40B4-BE49-F238E27FC236}">
                <a16:creationId xmlns:a16="http://schemas.microsoft.com/office/drawing/2014/main" id="{2AD72E50-670E-40B0-B3CB-E68483812CAD}"/>
              </a:ext>
            </a:extLst>
          </p:cNvPr>
          <p:cNvSpPr>
            <a:spLocks noGrp="1"/>
          </p:cNvSpPr>
          <p:nvPr>
            <p:ph type="ctrTitle" hasCustomPrompt="1"/>
          </p:nvPr>
        </p:nvSpPr>
        <p:spPr>
          <a:xfrm>
            <a:off x="691510" y="3177261"/>
            <a:ext cx="8606493" cy="3932481"/>
          </a:xfrm>
          <a:prstGeom prst="rect">
            <a:avLst/>
          </a:prstGeom>
        </p:spPr>
        <p:txBody>
          <a:bodyPr anchor="b">
            <a:normAutofit/>
          </a:bodyPr>
          <a:lstStyle>
            <a:lvl1pPr marL="14400" algn="l">
              <a:lnSpc>
                <a:spcPct val="85000"/>
              </a:lnSpc>
              <a:defRPr sz="9900" b="1">
                <a:latin typeface="Roboto" panose="02000000000000000000" pitchFamily="2" charset="0"/>
                <a:ea typeface="Roboto" panose="02000000000000000000" pitchFamily="2" charset="0"/>
              </a:defRPr>
            </a:lvl1pPr>
          </a:lstStyle>
          <a:p>
            <a:r>
              <a:rPr lang="en-US"/>
              <a:t>Section title here, up to three lines</a:t>
            </a:r>
            <a:endParaRPr lang="en-GB"/>
          </a:p>
        </p:txBody>
      </p:sp>
      <p:sp>
        <p:nvSpPr>
          <p:cNvPr id="3" name="Picture Placeholder 2">
            <a:extLst>
              <a:ext uri="{FF2B5EF4-FFF2-40B4-BE49-F238E27FC236}">
                <a16:creationId xmlns:a16="http://schemas.microsoft.com/office/drawing/2014/main" id="{6D6F81E8-0C1B-4D7B-ACF6-2469A910849E}"/>
              </a:ext>
            </a:extLst>
          </p:cNvPr>
          <p:cNvSpPr>
            <a:spLocks noGrp="1"/>
          </p:cNvSpPr>
          <p:nvPr>
            <p:ph type="pic" sz="quarter" idx="10" hasCustomPrompt="1"/>
          </p:nvPr>
        </p:nvSpPr>
        <p:spPr>
          <a:xfrm>
            <a:off x="9601201" y="762002"/>
            <a:ext cx="7935913" cy="7935913"/>
          </a:xfrm>
          <a:prstGeom prst="rect">
            <a:avLst/>
          </a:prstGeom>
        </p:spPr>
        <p:txBody>
          <a:bodyPr/>
          <a:lstStyle>
            <a:lvl1pPr>
              <a:defRPr/>
            </a:lvl1pPr>
          </a:lstStyle>
          <a:p>
            <a:r>
              <a:rPr lang="en-GB"/>
              <a:t>Picture – please crop to a square</a:t>
            </a:r>
          </a:p>
        </p:txBody>
      </p:sp>
    </p:spTree>
    <p:extLst>
      <p:ext uri="{BB962C8B-B14F-4D97-AF65-F5344CB8AC3E}">
        <p14:creationId xmlns:p14="http://schemas.microsoft.com/office/powerpoint/2010/main" val="1587492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eneric white slid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057025-062B-47C3-AE86-BE497A559288}"/>
              </a:ext>
            </a:extLst>
          </p:cNvPr>
          <p:cNvSpPr/>
          <p:nvPr userDrawn="1"/>
        </p:nvSpPr>
        <p:spPr>
          <a:xfrm rot="312632">
            <a:off x="6551756" y="8851808"/>
            <a:ext cx="12033047" cy="2870383"/>
          </a:xfrm>
          <a:prstGeom prst="rect">
            <a:avLst/>
          </a:prstGeom>
          <a:solidFill>
            <a:srgbClr val="C4D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Placeholder 1">
            <a:extLst>
              <a:ext uri="{FF2B5EF4-FFF2-40B4-BE49-F238E27FC236}">
                <a16:creationId xmlns:a16="http://schemas.microsoft.com/office/drawing/2014/main" id="{F08A5EA0-C9EE-44B6-86A7-5B9CA5115CCF}"/>
              </a:ext>
            </a:extLst>
          </p:cNvPr>
          <p:cNvSpPr>
            <a:spLocks noGrp="1"/>
          </p:cNvSpPr>
          <p:nvPr>
            <p:ph type="title" hasCustomPrompt="1"/>
          </p:nvPr>
        </p:nvSpPr>
        <p:spPr>
          <a:xfrm>
            <a:off x="750329" y="1777206"/>
            <a:ext cx="11391900" cy="1922463"/>
          </a:xfrm>
          <a:prstGeom prst="rect">
            <a:avLst/>
          </a:prstGeom>
        </p:spPr>
        <p:txBody>
          <a:bodyPr vert="horz" lIns="91440" tIns="45720" rIns="91440" bIns="45720" rtlCol="0" anchor="ctr">
            <a:normAutofit/>
          </a:bodyPr>
          <a:lstStyle>
            <a:lvl1pPr>
              <a:defRPr/>
            </a:lvl1pPr>
          </a:lstStyle>
          <a:p>
            <a:r>
              <a:rPr lang="en-US"/>
              <a:t>Title</a:t>
            </a:r>
            <a:endParaRPr lang="en-GB"/>
          </a:p>
        </p:txBody>
      </p:sp>
      <p:sp>
        <p:nvSpPr>
          <p:cNvPr id="8" name="TextBox 7">
            <a:extLst>
              <a:ext uri="{FF2B5EF4-FFF2-40B4-BE49-F238E27FC236}">
                <a16:creationId xmlns:a16="http://schemas.microsoft.com/office/drawing/2014/main" id="{31DCE7AB-D272-4407-BA70-12B01534C93A}"/>
              </a:ext>
            </a:extLst>
          </p:cNvPr>
          <p:cNvSpPr txBox="1"/>
          <p:nvPr userDrawn="1"/>
        </p:nvSpPr>
        <p:spPr>
          <a:xfrm>
            <a:off x="14554200" y="9302749"/>
            <a:ext cx="3059671" cy="523220"/>
          </a:xfrm>
          <a:prstGeom prst="rect">
            <a:avLst/>
          </a:prstGeom>
          <a:noFill/>
        </p:spPr>
        <p:txBody>
          <a:bodyPr wrap="square" rtlCol="0">
            <a:spAutoFit/>
          </a:bodyPr>
          <a:lstStyle/>
          <a:p>
            <a:pPr algn="r"/>
            <a:r>
              <a:rPr lang="en-GB" sz="2800" b="1">
                <a:latin typeface="Roboto" panose="02000000000000000000" pitchFamily="2" charset="0"/>
                <a:ea typeface="Roboto" panose="02000000000000000000" pitchFamily="2" charset="0"/>
              </a:rPr>
              <a:t>lse.ac.uk/careers</a:t>
            </a:r>
          </a:p>
        </p:txBody>
      </p:sp>
      <p:sp>
        <p:nvSpPr>
          <p:cNvPr id="10" name="Text Placeholder 9">
            <a:extLst>
              <a:ext uri="{FF2B5EF4-FFF2-40B4-BE49-F238E27FC236}">
                <a16:creationId xmlns:a16="http://schemas.microsoft.com/office/drawing/2014/main" id="{830511F0-D94C-40D8-B5B7-DDE9C5E44571}"/>
              </a:ext>
            </a:extLst>
          </p:cNvPr>
          <p:cNvSpPr>
            <a:spLocks noGrp="1"/>
          </p:cNvSpPr>
          <p:nvPr>
            <p:ph type="body" sz="quarter" idx="10" hasCustomPrompt="1"/>
          </p:nvPr>
        </p:nvSpPr>
        <p:spPr>
          <a:xfrm>
            <a:off x="750888" y="3700463"/>
            <a:ext cx="16786225" cy="4610100"/>
          </a:xfrm>
          <a:prstGeom prst="rect">
            <a:avLst/>
          </a:prstGeom>
        </p:spPr>
        <p:txBody>
          <a:bodyPr/>
          <a:lstStyle>
            <a:lvl1pPr>
              <a:defRPr/>
            </a:lvl1pPr>
          </a:lstStyle>
          <a:p>
            <a:pPr lvl="0"/>
            <a:r>
              <a:rPr lang="en-US"/>
              <a:t>Body (Roboto 41)</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911827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Generic white slid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057025-062B-47C3-AE86-BE497A559288}"/>
              </a:ext>
            </a:extLst>
          </p:cNvPr>
          <p:cNvSpPr/>
          <p:nvPr userDrawn="1"/>
        </p:nvSpPr>
        <p:spPr>
          <a:xfrm rot="312632">
            <a:off x="6551758" y="8851810"/>
            <a:ext cx="12033047" cy="2870383"/>
          </a:xfrm>
          <a:prstGeom prst="rect">
            <a:avLst/>
          </a:prstGeom>
          <a:solidFill>
            <a:srgbClr val="C4D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 name="Title Placeholder 1">
            <a:extLst>
              <a:ext uri="{FF2B5EF4-FFF2-40B4-BE49-F238E27FC236}">
                <a16:creationId xmlns:a16="http://schemas.microsoft.com/office/drawing/2014/main" id="{F08A5EA0-C9EE-44B6-86A7-5B9CA5115CCF}"/>
              </a:ext>
            </a:extLst>
          </p:cNvPr>
          <p:cNvSpPr>
            <a:spLocks noGrp="1"/>
          </p:cNvSpPr>
          <p:nvPr>
            <p:ph type="title" hasCustomPrompt="1"/>
          </p:nvPr>
        </p:nvSpPr>
        <p:spPr>
          <a:xfrm>
            <a:off x="750330" y="1777206"/>
            <a:ext cx="11391900" cy="1922463"/>
          </a:xfrm>
          <a:prstGeom prst="rect">
            <a:avLst/>
          </a:prstGeom>
        </p:spPr>
        <p:txBody>
          <a:bodyPr vert="horz" lIns="91440" tIns="45720" rIns="91440" bIns="45720" rtlCol="0" anchor="ctr">
            <a:normAutofit/>
          </a:bodyPr>
          <a:lstStyle>
            <a:lvl1pPr>
              <a:defRPr/>
            </a:lvl1pPr>
          </a:lstStyle>
          <a:p>
            <a:r>
              <a:rPr lang="en-US"/>
              <a:t>Title</a:t>
            </a:r>
            <a:endParaRPr lang="en-GB"/>
          </a:p>
        </p:txBody>
      </p:sp>
      <p:sp>
        <p:nvSpPr>
          <p:cNvPr id="8" name="TextBox 7">
            <a:extLst>
              <a:ext uri="{FF2B5EF4-FFF2-40B4-BE49-F238E27FC236}">
                <a16:creationId xmlns:a16="http://schemas.microsoft.com/office/drawing/2014/main" id="{31DCE7AB-D272-4407-BA70-12B01534C93A}"/>
              </a:ext>
            </a:extLst>
          </p:cNvPr>
          <p:cNvSpPr txBox="1"/>
          <p:nvPr userDrawn="1"/>
        </p:nvSpPr>
        <p:spPr>
          <a:xfrm>
            <a:off x="14554202" y="9302750"/>
            <a:ext cx="3059671" cy="523220"/>
          </a:xfrm>
          <a:prstGeom prst="rect">
            <a:avLst/>
          </a:prstGeom>
          <a:noFill/>
        </p:spPr>
        <p:txBody>
          <a:bodyPr wrap="square" rtlCol="0">
            <a:spAutoFit/>
          </a:bodyPr>
          <a:lstStyle/>
          <a:p>
            <a:pPr algn="r"/>
            <a:r>
              <a:rPr lang="en-GB" sz="2800" b="1">
                <a:latin typeface="Roboto" panose="02000000000000000000" pitchFamily="2" charset="0"/>
                <a:ea typeface="Roboto" panose="02000000000000000000" pitchFamily="2" charset="0"/>
              </a:rPr>
              <a:t>lse.ac.uk/careers</a:t>
            </a:r>
          </a:p>
        </p:txBody>
      </p:sp>
      <p:sp>
        <p:nvSpPr>
          <p:cNvPr id="10" name="Text Placeholder 9">
            <a:extLst>
              <a:ext uri="{FF2B5EF4-FFF2-40B4-BE49-F238E27FC236}">
                <a16:creationId xmlns:a16="http://schemas.microsoft.com/office/drawing/2014/main" id="{830511F0-D94C-40D8-B5B7-DDE9C5E44571}"/>
              </a:ext>
            </a:extLst>
          </p:cNvPr>
          <p:cNvSpPr>
            <a:spLocks noGrp="1"/>
          </p:cNvSpPr>
          <p:nvPr>
            <p:ph type="body" sz="quarter" idx="10" hasCustomPrompt="1"/>
          </p:nvPr>
        </p:nvSpPr>
        <p:spPr>
          <a:xfrm>
            <a:off x="750889" y="3700463"/>
            <a:ext cx="16786225" cy="4610100"/>
          </a:xfrm>
          <a:prstGeom prst="rect">
            <a:avLst/>
          </a:prstGeom>
        </p:spPr>
        <p:txBody>
          <a:bodyPr/>
          <a:lstStyle>
            <a:lvl1pPr>
              <a:defRPr/>
            </a:lvl1pPr>
          </a:lstStyle>
          <a:p>
            <a:pPr lvl="0"/>
            <a:r>
              <a:rPr lang="en-US"/>
              <a:t>Body (Roboto 41)</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816134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Generic white slid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057025-062B-47C3-AE86-BE497A559288}"/>
              </a:ext>
            </a:extLst>
          </p:cNvPr>
          <p:cNvSpPr/>
          <p:nvPr userDrawn="1"/>
        </p:nvSpPr>
        <p:spPr>
          <a:xfrm rot="21291401">
            <a:off x="14334713" y="8737512"/>
            <a:ext cx="12033047" cy="2870383"/>
          </a:xfrm>
          <a:prstGeom prst="rect">
            <a:avLst/>
          </a:prstGeom>
          <a:solidFill>
            <a:srgbClr val="C4D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 name="Title Placeholder 1">
            <a:extLst>
              <a:ext uri="{FF2B5EF4-FFF2-40B4-BE49-F238E27FC236}">
                <a16:creationId xmlns:a16="http://schemas.microsoft.com/office/drawing/2014/main" id="{F08A5EA0-C9EE-44B6-86A7-5B9CA5115CCF}"/>
              </a:ext>
            </a:extLst>
          </p:cNvPr>
          <p:cNvSpPr>
            <a:spLocks noGrp="1"/>
          </p:cNvSpPr>
          <p:nvPr>
            <p:ph type="title" hasCustomPrompt="1"/>
          </p:nvPr>
        </p:nvSpPr>
        <p:spPr>
          <a:xfrm>
            <a:off x="750330" y="1777206"/>
            <a:ext cx="11391900" cy="1922463"/>
          </a:xfrm>
          <a:prstGeom prst="rect">
            <a:avLst/>
          </a:prstGeom>
        </p:spPr>
        <p:txBody>
          <a:bodyPr vert="horz" lIns="91440" tIns="45720" rIns="91440" bIns="45720" rtlCol="0" anchor="ctr">
            <a:normAutofit/>
          </a:bodyPr>
          <a:lstStyle>
            <a:lvl1pPr>
              <a:defRPr/>
            </a:lvl1pPr>
          </a:lstStyle>
          <a:p>
            <a:r>
              <a:rPr lang="en-US"/>
              <a:t>Title</a:t>
            </a:r>
            <a:endParaRPr lang="en-GB"/>
          </a:p>
        </p:txBody>
      </p:sp>
      <p:sp>
        <p:nvSpPr>
          <p:cNvPr id="8" name="TextBox 7">
            <a:extLst>
              <a:ext uri="{FF2B5EF4-FFF2-40B4-BE49-F238E27FC236}">
                <a16:creationId xmlns:a16="http://schemas.microsoft.com/office/drawing/2014/main" id="{31DCE7AB-D272-4407-BA70-12B01534C93A}"/>
              </a:ext>
            </a:extLst>
          </p:cNvPr>
          <p:cNvSpPr txBox="1"/>
          <p:nvPr userDrawn="1"/>
        </p:nvSpPr>
        <p:spPr>
          <a:xfrm>
            <a:off x="14554202" y="9302750"/>
            <a:ext cx="3059671" cy="523220"/>
          </a:xfrm>
          <a:prstGeom prst="rect">
            <a:avLst/>
          </a:prstGeom>
          <a:noFill/>
        </p:spPr>
        <p:txBody>
          <a:bodyPr wrap="square" rtlCol="0">
            <a:spAutoFit/>
          </a:bodyPr>
          <a:lstStyle/>
          <a:p>
            <a:pPr algn="r"/>
            <a:r>
              <a:rPr lang="en-GB" sz="2800" b="1" dirty="0">
                <a:latin typeface="Roboto" panose="02000000000000000000" pitchFamily="2" charset="0"/>
                <a:ea typeface="Roboto" panose="02000000000000000000" pitchFamily="2" charset="0"/>
              </a:rPr>
              <a:t>lse.ac.uk/careers</a:t>
            </a:r>
          </a:p>
        </p:txBody>
      </p:sp>
      <p:sp>
        <p:nvSpPr>
          <p:cNvPr id="10" name="Text Placeholder 9">
            <a:extLst>
              <a:ext uri="{FF2B5EF4-FFF2-40B4-BE49-F238E27FC236}">
                <a16:creationId xmlns:a16="http://schemas.microsoft.com/office/drawing/2014/main" id="{830511F0-D94C-40D8-B5B7-DDE9C5E44571}"/>
              </a:ext>
            </a:extLst>
          </p:cNvPr>
          <p:cNvSpPr>
            <a:spLocks noGrp="1"/>
          </p:cNvSpPr>
          <p:nvPr>
            <p:ph type="body" sz="quarter" idx="10" hasCustomPrompt="1"/>
          </p:nvPr>
        </p:nvSpPr>
        <p:spPr>
          <a:xfrm>
            <a:off x="750889" y="3700463"/>
            <a:ext cx="16786225" cy="4610100"/>
          </a:xfrm>
          <a:prstGeom prst="rect">
            <a:avLst/>
          </a:prstGeom>
        </p:spPr>
        <p:txBody>
          <a:bodyPr/>
          <a:lstStyle>
            <a:lvl1pPr>
              <a:defRPr/>
            </a:lvl1pPr>
          </a:lstStyle>
          <a:p>
            <a:pPr lvl="0"/>
            <a:r>
              <a:rPr lang="en-US"/>
              <a:t>Body (Roboto 41)</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6783636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Generic white slide with imag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057025-062B-47C3-AE86-BE497A559288}"/>
              </a:ext>
            </a:extLst>
          </p:cNvPr>
          <p:cNvSpPr/>
          <p:nvPr userDrawn="1"/>
        </p:nvSpPr>
        <p:spPr>
          <a:xfrm rot="312632">
            <a:off x="6551756" y="8851808"/>
            <a:ext cx="12033047" cy="2870383"/>
          </a:xfrm>
          <a:prstGeom prst="rect">
            <a:avLst/>
          </a:prstGeom>
          <a:solidFill>
            <a:srgbClr val="C4D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panose="020B0604020202020204" pitchFamily="34" charset="0"/>
            </a:endParaRPr>
          </a:p>
        </p:txBody>
      </p:sp>
      <p:sp>
        <p:nvSpPr>
          <p:cNvPr id="5" name="Title Placeholder 1">
            <a:extLst>
              <a:ext uri="{FF2B5EF4-FFF2-40B4-BE49-F238E27FC236}">
                <a16:creationId xmlns:a16="http://schemas.microsoft.com/office/drawing/2014/main" id="{F08A5EA0-C9EE-44B6-86A7-5B9CA5115CCF}"/>
              </a:ext>
            </a:extLst>
          </p:cNvPr>
          <p:cNvSpPr>
            <a:spLocks noGrp="1"/>
          </p:cNvSpPr>
          <p:nvPr>
            <p:ph type="title" hasCustomPrompt="1"/>
          </p:nvPr>
        </p:nvSpPr>
        <p:spPr>
          <a:xfrm>
            <a:off x="750328" y="1777206"/>
            <a:ext cx="8850871" cy="1922463"/>
          </a:xfrm>
          <a:prstGeom prst="rect">
            <a:avLst/>
          </a:prstGeom>
        </p:spPr>
        <p:txBody>
          <a:bodyPr vert="horz" lIns="91440" tIns="45720" rIns="91440" bIns="45720" rtlCol="0" anchor="ctr">
            <a:normAutofit/>
          </a:bodyPr>
          <a:lstStyle>
            <a:lvl1pPr>
              <a:defRPr/>
            </a:lvl1pPr>
          </a:lstStyle>
          <a:p>
            <a:r>
              <a:rPr lang="en-US" dirty="0"/>
              <a:t>Title</a:t>
            </a:r>
            <a:endParaRPr lang="en-GB" dirty="0"/>
          </a:p>
        </p:txBody>
      </p:sp>
      <p:sp>
        <p:nvSpPr>
          <p:cNvPr id="8" name="TextBox 7">
            <a:extLst>
              <a:ext uri="{FF2B5EF4-FFF2-40B4-BE49-F238E27FC236}">
                <a16:creationId xmlns:a16="http://schemas.microsoft.com/office/drawing/2014/main" id="{31DCE7AB-D272-4407-BA70-12B01534C93A}"/>
              </a:ext>
            </a:extLst>
          </p:cNvPr>
          <p:cNvSpPr txBox="1"/>
          <p:nvPr userDrawn="1"/>
        </p:nvSpPr>
        <p:spPr>
          <a:xfrm>
            <a:off x="14554200" y="9302749"/>
            <a:ext cx="3059671" cy="523220"/>
          </a:xfrm>
          <a:prstGeom prst="rect">
            <a:avLst/>
          </a:prstGeom>
          <a:noFill/>
        </p:spPr>
        <p:txBody>
          <a:bodyPr wrap="square" rtlCol="0">
            <a:spAutoFit/>
          </a:bodyPr>
          <a:lstStyle/>
          <a:p>
            <a:pPr algn="r"/>
            <a:r>
              <a:rPr lang="en-GB" sz="2800" b="1" dirty="0">
                <a:latin typeface="Arial" panose="020B0604020202020204" pitchFamily="34" charset="0"/>
                <a:ea typeface="Roboto" panose="02000000000000000000" pitchFamily="2" charset="0"/>
              </a:rPr>
              <a:t>lse.ac.uk/careers</a:t>
            </a:r>
          </a:p>
        </p:txBody>
      </p:sp>
      <p:sp>
        <p:nvSpPr>
          <p:cNvPr id="10" name="Text Placeholder 9">
            <a:extLst>
              <a:ext uri="{FF2B5EF4-FFF2-40B4-BE49-F238E27FC236}">
                <a16:creationId xmlns:a16="http://schemas.microsoft.com/office/drawing/2014/main" id="{830511F0-D94C-40D8-B5B7-DDE9C5E44571}"/>
              </a:ext>
            </a:extLst>
          </p:cNvPr>
          <p:cNvSpPr>
            <a:spLocks noGrp="1"/>
          </p:cNvSpPr>
          <p:nvPr>
            <p:ph type="body" sz="quarter" idx="10" hasCustomPrompt="1"/>
          </p:nvPr>
        </p:nvSpPr>
        <p:spPr>
          <a:xfrm>
            <a:off x="750889" y="3700463"/>
            <a:ext cx="8850310" cy="461010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Body (Roboto 41)</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Picture Placeholder 2">
            <a:extLst>
              <a:ext uri="{FF2B5EF4-FFF2-40B4-BE49-F238E27FC236}">
                <a16:creationId xmlns:a16="http://schemas.microsoft.com/office/drawing/2014/main" id="{86D3B3E2-10CC-47C3-A4F4-DDE51D62912B}"/>
              </a:ext>
            </a:extLst>
          </p:cNvPr>
          <p:cNvSpPr>
            <a:spLocks noGrp="1"/>
          </p:cNvSpPr>
          <p:nvPr>
            <p:ph type="pic" sz="quarter" idx="11"/>
          </p:nvPr>
        </p:nvSpPr>
        <p:spPr>
          <a:xfrm>
            <a:off x="10058400" y="800100"/>
            <a:ext cx="7478713" cy="7478713"/>
          </a:xfrm>
          <a:prstGeom prst="rect">
            <a:avLst/>
          </a:prstGeom>
        </p:spPr>
        <p:txBody>
          <a:bodyPr/>
          <a:lstStyle>
            <a:lvl1pPr>
              <a:defRPr>
                <a:latin typeface="Arial" panose="020B0604020202020204" pitchFamily="34" charset="0"/>
              </a:defRPr>
            </a:lvl1pPr>
          </a:lstStyle>
          <a:p>
            <a:r>
              <a:rPr lang="en-US" dirty="0"/>
              <a:t>Click icon to add picture</a:t>
            </a:r>
            <a:endParaRPr lang="en-GB" dirty="0"/>
          </a:p>
        </p:txBody>
      </p:sp>
    </p:spTree>
    <p:extLst>
      <p:ext uri="{BB962C8B-B14F-4D97-AF65-F5344CB8AC3E}">
        <p14:creationId xmlns:p14="http://schemas.microsoft.com/office/powerpoint/2010/main" val="372105529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a:xfrm>
            <a:off x="1257300" y="4412975"/>
            <a:ext cx="15773400" cy="48524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p:cNvSpPr>
            <a:spLocks noGrp="1"/>
          </p:cNvSpPr>
          <p:nvPr>
            <p:ph type="ftr" sz="quarter" idx="11"/>
          </p:nvPr>
        </p:nvSpPr>
        <p:spPr>
          <a:xfrm>
            <a:off x="1257300" y="9498497"/>
            <a:ext cx="6172200" cy="547688"/>
          </a:xfrm>
        </p:spPr>
        <p:txBody>
          <a:bodyPr/>
          <a:lstStyle/>
          <a:p>
            <a:endParaRPr lang="en-US"/>
          </a:p>
        </p:txBody>
      </p:sp>
      <p:sp>
        <p:nvSpPr>
          <p:cNvPr id="6" name="Slide Number Placeholder 5"/>
          <p:cNvSpPr>
            <a:spLocks noGrp="1"/>
          </p:cNvSpPr>
          <p:nvPr>
            <p:ph type="sldNum" sz="quarter" idx="12"/>
          </p:nvPr>
        </p:nvSpPr>
        <p:spPr/>
        <p:txBody>
          <a:bodyPr/>
          <a:lstStyle/>
          <a:p>
            <a:fld id="{9C75D081-611A-3841-AF03-9AA638EBA0A6}" type="slidenum">
              <a:rPr lang="en-US" smtClean="0"/>
              <a:t>‹#›</a:t>
            </a:fld>
            <a:endParaRPr lang="en-US"/>
          </a:p>
        </p:txBody>
      </p:sp>
    </p:spTree>
    <p:extLst>
      <p:ext uri="{BB962C8B-B14F-4D97-AF65-F5344CB8AC3E}">
        <p14:creationId xmlns:p14="http://schemas.microsoft.com/office/powerpoint/2010/main" val="41694544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UCL single text block">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540000" y="1349999"/>
            <a:ext cx="13499850" cy="2052000"/>
          </a:xfrm>
        </p:spPr>
        <p:txBody>
          <a:bodyPr/>
          <a:lstStyle/>
          <a:p>
            <a:r>
              <a:rPr lang="en-US"/>
              <a:t>Main headline, Arial 44pt bold</a:t>
            </a:r>
          </a:p>
        </p:txBody>
      </p:sp>
      <p:sp>
        <p:nvSpPr>
          <p:cNvPr id="12" name="Text" descr="Text">
            <a:extLst>
              <a:ext uri="{FF2B5EF4-FFF2-40B4-BE49-F238E27FC236}">
                <a16:creationId xmlns:a16="http://schemas.microsoft.com/office/drawing/2014/main" id="{52E39625-6121-A140-A00B-27BF9DA232CD}"/>
              </a:ext>
            </a:extLst>
          </p:cNvPr>
          <p:cNvSpPr>
            <a:spLocks noGrp="1"/>
          </p:cNvSpPr>
          <p:nvPr>
            <p:ph type="body" sz="quarter" idx="13"/>
          </p:nvPr>
        </p:nvSpPr>
        <p:spPr>
          <a:xfrm>
            <a:off x="540000" y="3618000"/>
            <a:ext cx="15658596" cy="5400000"/>
          </a:xfrm>
        </p:spPr>
        <p:txBody>
          <a:bodyPr/>
          <a:lstStyle>
            <a:lvl1pPr marL="338138" marR="0" indent="-338138" algn="l" defTabSz="1371600" rtl="0" eaLnBrk="1" fontAlgn="base" latinLnBrk="0" hangingPunct="1">
              <a:lnSpc>
                <a:spcPct val="90000"/>
              </a:lnSpc>
              <a:spcBef>
                <a:spcPts val="1500"/>
              </a:spcBef>
              <a:spcAft>
                <a:spcPct val="0"/>
              </a:spcAft>
              <a:buClrTx/>
              <a:buSzTx/>
              <a:buFont typeface="Arial" panose="020B0604020202020204" pitchFamily="34" charset="0"/>
              <a:buChar char="•"/>
              <a:tabLst/>
              <a:defRPr sz="3600"/>
            </a:lvl1pPr>
            <a:lvl2pPr marL="333375" indent="-333375">
              <a:buFont typeface="Arial" panose="020B0604020202020204" pitchFamily="34" charset="0"/>
              <a:buChar char="•"/>
              <a:tabLst/>
              <a:defRPr/>
            </a:lvl2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10/3/2024</a:t>
            </a:fld>
            <a:endParaRPr lang="en-US"/>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a:p>
        </p:txBody>
      </p:sp>
    </p:spTree>
    <p:extLst>
      <p:ext uri="{BB962C8B-B14F-4D97-AF65-F5344CB8AC3E}">
        <p14:creationId xmlns:p14="http://schemas.microsoft.com/office/powerpoint/2010/main" val="573531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bg1"/>
        </a:solidFill>
        <a:effectLst/>
      </p:bgPr>
    </p:bg>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5D9E031B-F41E-4454-AACB-7E7F05EDDB1A}"/>
              </a:ext>
            </a:extLst>
          </p:cNvPr>
          <p:cNvGrpSpPr/>
          <p:nvPr userDrawn="1"/>
        </p:nvGrpSpPr>
        <p:grpSpPr>
          <a:xfrm>
            <a:off x="-46302" y="755616"/>
            <a:ext cx="17583973" cy="9531381"/>
            <a:chOff x="0" y="0"/>
            <a:chExt cx="23445297" cy="12708508"/>
          </a:xfrm>
        </p:grpSpPr>
        <p:sp>
          <p:nvSpPr>
            <p:cNvPr id="5" name="Freeform 3">
              <a:extLst>
                <a:ext uri="{FF2B5EF4-FFF2-40B4-BE49-F238E27FC236}">
                  <a16:creationId xmlns:a16="http://schemas.microsoft.com/office/drawing/2014/main" id="{FD454E8D-03A6-4B07-8106-240D457548FD}"/>
                </a:ext>
              </a:extLst>
            </p:cNvPr>
            <p:cNvSpPr/>
            <p:nvPr/>
          </p:nvSpPr>
          <p:spPr>
            <a:xfrm>
              <a:off x="0" y="0"/>
              <a:ext cx="23445343" cy="12708510"/>
            </a:xfrm>
            <a:custGeom>
              <a:avLst/>
              <a:gdLst/>
              <a:ahLst/>
              <a:cxnLst/>
              <a:rect l="l" t="t" r="r" b="b"/>
              <a:pathLst>
                <a:path w="23445343" h="12708510">
                  <a:moveTo>
                    <a:pt x="1063371" y="0"/>
                  </a:moveTo>
                  <a:lnTo>
                    <a:pt x="23445343" y="7490968"/>
                  </a:lnTo>
                  <a:lnTo>
                    <a:pt x="23445343" y="12708510"/>
                  </a:lnTo>
                  <a:lnTo>
                    <a:pt x="0" y="12708510"/>
                  </a:lnTo>
                  <a:close/>
                </a:path>
              </a:pathLst>
            </a:custGeom>
            <a:solidFill>
              <a:srgbClr val="C4D600"/>
            </a:solidFill>
          </p:spPr>
          <p:txBody>
            <a:bodyPr/>
            <a:lstStyle/>
            <a:p>
              <a:endParaRPr lang="en-GB" dirty="0">
                <a:latin typeface="Arial" panose="020B0604020202020204" pitchFamily="34" charset="0"/>
              </a:endParaRPr>
            </a:p>
          </p:txBody>
        </p:sp>
        <p:sp>
          <p:nvSpPr>
            <p:cNvPr id="6" name="TextBox 4">
              <a:extLst>
                <a:ext uri="{FF2B5EF4-FFF2-40B4-BE49-F238E27FC236}">
                  <a16:creationId xmlns:a16="http://schemas.microsoft.com/office/drawing/2014/main" id="{9ABE941A-112E-4E93-84EB-6790291AD6A1}"/>
                </a:ext>
              </a:extLst>
            </p:cNvPr>
            <p:cNvSpPr txBox="1"/>
            <p:nvPr/>
          </p:nvSpPr>
          <p:spPr>
            <a:xfrm>
              <a:off x="0" y="-28575"/>
              <a:ext cx="23445297" cy="12737083"/>
            </a:xfrm>
            <a:prstGeom prst="rect">
              <a:avLst/>
            </a:prstGeom>
          </p:spPr>
          <p:txBody>
            <a:bodyPr lIns="50800" tIns="50800" rIns="50800" bIns="50800" rtlCol="0" anchor="b"/>
            <a:lstStyle/>
            <a:p>
              <a:pPr algn="ctr">
                <a:lnSpc>
                  <a:spcPts val="2520"/>
                </a:lnSpc>
              </a:pPr>
              <a:endParaRPr lang="en-US" sz="2000" dirty="0">
                <a:solidFill>
                  <a:srgbClr val="FAC822"/>
                </a:solidFill>
                <a:latin typeface="Arial" panose="020B0604020202020204" pitchFamily="34" charset="0"/>
              </a:endParaRPr>
            </a:p>
          </p:txBody>
        </p:sp>
      </p:grpSp>
      <p:grpSp>
        <p:nvGrpSpPr>
          <p:cNvPr id="7" name="Group 5">
            <a:extLst>
              <a:ext uri="{FF2B5EF4-FFF2-40B4-BE49-F238E27FC236}">
                <a16:creationId xmlns:a16="http://schemas.microsoft.com/office/drawing/2014/main" id="{52FD6158-CBA2-48F7-A202-42B522E28A91}"/>
              </a:ext>
            </a:extLst>
          </p:cNvPr>
          <p:cNvGrpSpPr/>
          <p:nvPr userDrawn="1"/>
        </p:nvGrpSpPr>
        <p:grpSpPr>
          <a:xfrm>
            <a:off x="11430000" y="8429918"/>
            <a:ext cx="6852118" cy="1857082"/>
            <a:chOff x="0" y="0"/>
            <a:chExt cx="9136157" cy="2476109"/>
          </a:xfrm>
        </p:grpSpPr>
        <p:sp>
          <p:nvSpPr>
            <p:cNvPr id="8" name="Freeform 6">
              <a:extLst>
                <a:ext uri="{FF2B5EF4-FFF2-40B4-BE49-F238E27FC236}">
                  <a16:creationId xmlns:a16="http://schemas.microsoft.com/office/drawing/2014/main" id="{CE35A567-182F-4E49-8184-914EB393CA0A}"/>
                </a:ext>
              </a:extLst>
            </p:cNvPr>
            <p:cNvSpPr/>
            <p:nvPr/>
          </p:nvSpPr>
          <p:spPr>
            <a:xfrm>
              <a:off x="0" y="0"/>
              <a:ext cx="9136126" cy="2476119"/>
            </a:xfrm>
            <a:custGeom>
              <a:avLst/>
              <a:gdLst/>
              <a:ahLst/>
              <a:cxnLst/>
              <a:rect l="l" t="t" r="r" b="b"/>
              <a:pathLst>
                <a:path w="9136126" h="2476119">
                  <a:moveTo>
                    <a:pt x="414401" y="0"/>
                  </a:moveTo>
                  <a:lnTo>
                    <a:pt x="9136126" y="1459484"/>
                  </a:lnTo>
                  <a:lnTo>
                    <a:pt x="9136126" y="2476119"/>
                  </a:lnTo>
                  <a:lnTo>
                    <a:pt x="0" y="2476119"/>
                  </a:lnTo>
                  <a:close/>
                </a:path>
              </a:pathLst>
            </a:custGeom>
            <a:solidFill>
              <a:srgbClr val="FAC822"/>
            </a:solidFill>
          </p:spPr>
        </p:sp>
        <p:sp>
          <p:nvSpPr>
            <p:cNvPr id="9" name="TextBox 7">
              <a:extLst>
                <a:ext uri="{FF2B5EF4-FFF2-40B4-BE49-F238E27FC236}">
                  <a16:creationId xmlns:a16="http://schemas.microsoft.com/office/drawing/2014/main" id="{428FE89F-5E7B-40DB-829C-E37FCC038454}"/>
                </a:ext>
              </a:extLst>
            </p:cNvPr>
            <p:cNvSpPr txBox="1"/>
            <p:nvPr/>
          </p:nvSpPr>
          <p:spPr>
            <a:xfrm>
              <a:off x="0" y="-28575"/>
              <a:ext cx="9136157" cy="2504684"/>
            </a:xfrm>
            <a:prstGeom prst="rect">
              <a:avLst/>
            </a:prstGeom>
          </p:spPr>
          <p:txBody>
            <a:bodyPr lIns="50800" tIns="50800" rIns="50800" bIns="50800" rtlCol="0" anchor="b"/>
            <a:lstStyle/>
            <a:p>
              <a:pPr algn="ctr">
                <a:lnSpc>
                  <a:spcPts val="2520"/>
                </a:lnSpc>
              </a:pPr>
              <a:r>
                <a:rPr lang="en-US" sz="2000" dirty="0">
                  <a:solidFill>
                    <a:srgbClr val="FAC822"/>
                  </a:solidFill>
                  <a:latin typeface="Arial" panose="020B0604020202020204" pitchFamily="34" charset="0"/>
                </a:rPr>
                <a:t>Click icon to add picture</a:t>
              </a:r>
            </a:p>
          </p:txBody>
        </p:sp>
      </p:grpSp>
      <p:sp>
        <p:nvSpPr>
          <p:cNvPr id="2" name="Title 1">
            <a:extLst>
              <a:ext uri="{FF2B5EF4-FFF2-40B4-BE49-F238E27FC236}">
                <a16:creationId xmlns:a16="http://schemas.microsoft.com/office/drawing/2014/main" id="{72A4A142-9C8B-4AED-8470-96592999F0DD}"/>
              </a:ext>
            </a:extLst>
          </p:cNvPr>
          <p:cNvSpPr>
            <a:spLocks noGrp="1"/>
          </p:cNvSpPr>
          <p:nvPr>
            <p:ph type="title" hasCustomPrompt="1"/>
          </p:nvPr>
        </p:nvSpPr>
        <p:spPr>
          <a:xfrm>
            <a:off x="800359" y="4549359"/>
            <a:ext cx="11391900" cy="1922463"/>
          </a:xfrm>
        </p:spPr>
        <p:txBody>
          <a:bodyPr/>
          <a:lstStyle>
            <a:lvl1pPr>
              <a:defRPr/>
            </a:lvl1pPr>
          </a:lstStyle>
          <a:p>
            <a:r>
              <a:rPr lang="en-US" dirty="0"/>
              <a:t>Copy</a:t>
            </a:r>
            <a:endParaRPr lang="en-GB" dirty="0"/>
          </a:p>
        </p:txBody>
      </p:sp>
      <p:pic>
        <p:nvPicPr>
          <p:cNvPr id="10" name="Picture 9">
            <a:extLst>
              <a:ext uri="{FF2B5EF4-FFF2-40B4-BE49-F238E27FC236}">
                <a16:creationId xmlns:a16="http://schemas.microsoft.com/office/drawing/2014/main" id="{CFC7F1C8-F44B-4EA1-949B-1A6691AD6FF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750329" y="761879"/>
            <a:ext cx="3402229" cy="1089051"/>
          </a:xfrm>
          <a:prstGeom prst="rect">
            <a:avLst/>
          </a:prstGeom>
        </p:spPr>
      </p:pic>
      <p:sp>
        <p:nvSpPr>
          <p:cNvPr id="11" name="TextBox 10">
            <a:extLst>
              <a:ext uri="{FF2B5EF4-FFF2-40B4-BE49-F238E27FC236}">
                <a16:creationId xmlns:a16="http://schemas.microsoft.com/office/drawing/2014/main" id="{F072515C-57EB-4AA6-99C4-AA00A1E22CED}"/>
              </a:ext>
            </a:extLst>
          </p:cNvPr>
          <p:cNvSpPr txBox="1"/>
          <p:nvPr userDrawn="1"/>
        </p:nvSpPr>
        <p:spPr>
          <a:xfrm>
            <a:off x="14554200" y="9302749"/>
            <a:ext cx="3059671" cy="523220"/>
          </a:xfrm>
          <a:prstGeom prst="rect">
            <a:avLst/>
          </a:prstGeom>
          <a:noFill/>
        </p:spPr>
        <p:txBody>
          <a:bodyPr wrap="square" rtlCol="0">
            <a:spAutoFit/>
          </a:bodyPr>
          <a:lstStyle/>
          <a:p>
            <a:pPr algn="r"/>
            <a:r>
              <a:rPr lang="en-GB" sz="2800" b="1" dirty="0">
                <a:latin typeface="Arial" panose="020B0604020202020204" pitchFamily="34" charset="0"/>
                <a:ea typeface="Roboto" panose="02000000000000000000" pitchFamily="2" charset="0"/>
              </a:rPr>
              <a:t>lse.ac.uk/careers</a:t>
            </a:r>
          </a:p>
        </p:txBody>
      </p:sp>
    </p:spTree>
    <p:extLst>
      <p:ext uri="{BB962C8B-B14F-4D97-AF65-F5344CB8AC3E}">
        <p14:creationId xmlns:p14="http://schemas.microsoft.com/office/powerpoint/2010/main" val="772800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Generic white slide">
    <p:bg>
      <p:bgPr>
        <a:solidFill>
          <a:schemeClr val="bg1"/>
        </a:solidFill>
        <a:effectLst/>
      </p:bgPr>
    </p:bg>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F08A5EA0-C9EE-44B6-86A7-5B9CA5115CCF}"/>
              </a:ext>
            </a:extLst>
          </p:cNvPr>
          <p:cNvSpPr>
            <a:spLocks noGrp="1"/>
          </p:cNvSpPr>
          <p:nvPr>
            <p:ph type="title" hasCustomPrompt="1"/>
          </p:nvPr>
        </p:nvSpPr>
        <p:spPr>
          <a:xfrm>
            <a:off x="750329" y="1777206"/>
            <a:ext cx="11391900" cy="1922463"/>
          </a:xfrm>
          <a:prstGeom prst="rect">
            <a:avLst/>
          </a:prstGeom>
        </p:spPr>
        <p:txBody>
          <a:bodyPr vert="horz" lIns="91440" tIns="45720" rIns="91440" bIns="45720" rtlCol="0" anchor="ctr">
            <a:normAutofit/>
          </a:bodyPr>
          <a:lstStyle>
            <a:lvl1pPr>
              <a:defRPr/>
            </a:lvl1pPr>
          </a:lstStyle>
          <a:p>
            <a:r>
              <a:rPr lang="en-US"/>
              <a:t>Title</a:t>
            </a:r>
            <a:endParaRPr lang="en-GB"/>
          </a:p>
        </p:txBody>
      </p:sp>
      <p:sp>
        <p:nvSpPr>
          <p:cNvPr id="8" name="TextBox 7">
            <a:extLst>
              <a:ext uri="{FF2B5EF4-FFF2-40B4-BE49-F238E27FC236}">
                <a16:creationId xmlns:a16="http://schemas.microsoft.com/office/drawing/2014/main" id="{31DCE7AB-D272-4407-BA70-12B01534C93A}"/>
              </a:ext>
            </a:extLst>
          </p:cNvPr>
          <p:cNvSpPr txBox="1"/>
          <p:nvPr userDrawn="1"/>
        </p:nvSpPr>
        <p:spPr>
          <a:xfrm>
            <a:off x="14554200" y="9302749"/>
            <a:ext cx="3059671" cy="523220"/>
          </a:xfrm>
          <a:prstGeom prst="rect">
            <a:avLst/>
          </a:prstGeom>
          <a:noFill/>
        </p:spPr>
        <p:txBody>
          <a:bodyPr wrap="square" rtlCol="0">
            <a:spAutoFit/>
          </a:bodyPr>
          <a:lstStyle/>
          <a:p>
            <a:pPr algn="r"/>
            <a:r>
              <a:rPr lang="en-GB" sz="2800" b="1">
                <a:latin typeface="Roboto" panose="02000000000000000000" pitchFamily="2" charset="0"/>
                <a:ea typeface="Roboto" panose="02000000000000000000" pitchFamily="2" charset="0"/>
              </a:rPr>
              <a:t>lse.ac.uk/careers</a:t>
            </a:r>
          </a:p>
        </p:txBody>
      </p:sp>
      <p:sp>
        <p:nvSpPr>
          <p:cNvPr id="10" name="Text Placeholder 9">
            <a:extLst>
              <a:ext uri="{FF2B5EF4-FFF2-40B4-BE49-F238E27FC236}">
                <a16:creationId xmlns:a16="http://schemas.microsoft.com/office/drawing/2014/main" id="{830511F0-D94C-40D8-B5B7-DDE9C5E44571}"/>
              </a:ext>
            </a:extLst>
          </p:cNvPr>
          <p:cNvSpPr>
            <a:spLocks noGrp="1"/>
          </p:cNvSpPr>
          <p:nvPr>
            <p:ph type="body" sz="quarter" idx="10" hasCustomPrompt="1"/>
          </p:nvPr>
        </p:nvSpPr>
        <p:spPr>
          <a:xfrm>
            <a:off x="750888" y="3700463"/>
            <a:ext cx="16786225" cy="4610100"/>
          </a:xfrm>
          <a:prstGeom prst="rect">
            <a:avLst/>
          </a:prstGeom>
        </p:spPr>
        <p:txBody>
          <a:bodyPr/>
          <a:lstStyle>
            <a:lvl1pPr>
              <a:defRPr/>
            </a:lvl1pPr>
          </a:lstStyle>
          <a:p>
            <a:pPr lvl="0"/>
            <a:r>
              <a:rPr lang="en-US"/>
              <a:t>Body (Roboto 41)</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75688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eneric white slide with imag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057025-062B-47C3-AE86-BE497A559288}"/>
              </a:ext>
            </a:extLst>
          </p:cNvPr>
          <p:cNvSpPr/>
          <p:nvPr userDrawn="1"/>
        </p:nvSpPr>
        <p:spPr>
          <a:xfrm rot="312632">
            <a:off x="6551756" y="8851808"/>
            <a:ext cx="12033047" cy="2870383"/>
          </a:xfrm>
          <a:prstGeom prst="rect">
            <a:avLst/>
          </a:prstGeom>
          <a:solidFill>
            <a:srgbClr val="C4D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Placeholder 1">
            <a:extLst>
              <a:ext uri="{FF2B5EF4-FFF2-40B4-BE49-F238E27FC236}">
                <a16:creationId xmlns:a16="http://schemas.microsoft.com/office/drawing/2014/main" id="{F08A5EA0-C9EE-44B6-86A7-5B9CA5115CCF}"/>
              </a:ext>
            </a:extLst>
          </p:cNvPr>
          <p:cNvSpPr>
            <a:spLocks noGrp="1"/>
          </p:cNvSpPr>
          <p:nvPr>
            <p:ph type="title" hasCustomPrompt="1"/>
          </p:nvPr>
        </p:nvSpPr>
        <p:spPr>
          <a:xfrm>
            <a:off x="750328" y="1777206"/>
            <a:ext cx="8850871" cy="1922463"/>
          </a:xfrm>
          <a:prstGeom prst="rect">
            <a:avLst/>
          </a:prstGeom>
        </p:spPr>
        <p:txBody>
          <a:bodyPr vert="horz" lIns="91440" tIns="45720" rIns="91440" bIns="45720" rtlCol="0" anchor="ctr">
            <a:normAutofit/>
          </a:bodyPr>
          <a:lstStyle>
            <a:lvl1pPr>
              <a:defRPr/>
            </a:lvl1pPr>
          </a:lstStyle>
          <a:p>
            <a:r>
              <a:rPr lang="en-US"/>
              <a:t>Title</a:t>
            </a:r>
            <a:endParaRPr lang="en-GB"/>
          </a:p>
        </p:txBody>
      </p:sp>
      <p:sp>
        <p:nvSpPr>
          <p:cNvPr id="8" name="TextBox 7">
            <a:extLst>
              <a:ext uri="{FF2B5EF4-FFF2-40B4-BE49-F238E27FC236}">
                <a16:creationId xmlns:a16="http://schemas.microsoft.com/office/drawing/2014/main" id="{31DCE7AB-D272-4407-BA70-12B01534C93A}"/>
              </a:ext>
            </a:extLst>
          </p:cNvPr>
          <p:cNvSpPr txBox="1"/>
          <p:nvPr userDrawn="1"/>
        </p:nvSpPr>
        <p:spPr>
          <a:xfrm>
            <a:off x="14554200" y="9302749"/>
            <a:ext cx="3059671" cy="523220"/>
          </a:xfrm>
          <a:prstGeom prst="rect">
            <a:avLst/>
          </a:prstGeom>
          <a:noFill/>
        </p:spPr>
        <p:txBody>
          <a:bodyPr wrap="square" rtlCol="0">
            <a:spAutoFit/>
          </a:bodyPr>
          <a:lstStyle/>
          <a:p>
            <a:pPr algn="r"/>
            <a:r>
              <a:rPr lang="en-GB" sz="2800" b="1">
                <a:latin typeface="Roboto" panose="02000000000000000000" pitchFamily="2" charset="0"/>
                <a:ea typeface="Roboto" panose="02000000000000000000" pitchFamily="2" charset="0"/>
              </a:rPr>
              <a:t>lse.ac.uk/careers</a:t>
            </a:r>
          </a:p>
        </p:txBody>
      </p:sp>
      <p:sp>
        <p:nvSpPr>
          <p:cNvPr id="10" name="Text Placeholder 9">
            <a:extLst>
              <a:ext uri="{FF2B5EF4-FFF2-40B4-BE49-F238E27FC236}">
                <a16:creationId xmlns:a16="http://schemas.microsoft.com/office/drawing/2014/main" id="{830511F0-D94C-40D8-B5B7-DDE9C5E44571}"/>
              </a:ext>
            </a:extLst>
          </p:cNvPr>
          <p:cNvSpPr>
            <a:spLocks noGrp="1"/>
          </p:cNvSpPr>
          <p:nvPr>
            <p:ph type="body" sz="quarter" idx="10" hasCustomPrompt="1"/>
          </p:nvPr>
        </p:nvSpPr>
        <p:spPr>
          <a:xfrm>
            <a:off x="750889" y="3700463"/>
            <a:ext cx="8850310" cy="4610100"/>
          </a:xfrm>
          <a:prstGeom prst="rect">
            <a:avLst/>
          </a:prstGeom>
        </p:spPr>
        <p:txBody>
          <a:bodyPr/>
          <a:lstStyle>
            <a:lvl1pPr>
              <a:defRPr/>
            </a:lvl1pPr>
          </a:lstStyle>
          <a:p>
            <a:pPr lvl="0"/>
            <a:r>
              <a:rPr lang="en-US"/>
              <a:t>Body (Roboto 41)</a:t>
            </a:r>
          </a:p>
          <a:p>
            <a:pPr lvl="1"/>
            <a:r>
              <a:rPr lang="en-US"/>
              <a:t>Second level</a:t>
            </a:r>
          </a:p>
          <a:p>
            <a:pPr lvl="2"/>
            <a:r>
              <a:rPr lang="en-US"/>
              <a:t>Third level</a:t>
            </a:r>
          </a:p>
          <a:p>
            <a:pPr lvl="3"/>
            <a:r>
              <a:rPr lang="en-US"/>
              <a:t>Fourth level</a:t>
            </a:r>
          </a:p>
          <a:p>
            <a:pPr lvl="4"/>
            <a:r>
              <a:rPr lang="en-US"/>
              <a:t>Fifth level</a:t>
            </a:r>
            <a:endParaRPr lang="en-GB"/>
          </a:p>
        </p:txBody>
      </p:sp>
      <p:sp>
        <p:nvSpPr>
          <p:cNvPr id="3" name="Picture Placeholder 2">
            <a:extLst>
              <a:ext uri="{FF2B5EF4-FFF2-40B4-BE49-F238E27FC236}">
                <a16:creationId xmlns:a16="http://schemas.microsoft.com/office/drawing/2014/main" id="{86D3B3E2-10CC-47C3-A4F4-DDE51D62912B}"/>
              </a:ext>
            </a:extLst>
          </p:cNvPr>
          <p:cNvSpPr>
            <a:spLocks noGrp="1"/>
          </p:cNvSpPr>
          <p:nvPr>
            <p:ph type="pic" sz="quarter" idx="11"/>
          </p:nvPr>
        </p:nvSpPr>
        <p:spPr>
          <a:xfrm>
            <a:off x="10058400" y="800100"/>
            <a:ext cx="7478713" cy="7478713"/>
          </a:xfrm>
          <a:prstGeom prst="rect">
            <a:avLst/>
          </a:prstGeom>
        </p:spPr>
        <p:txBody>
          <a:bodyPr/>
          <a:lstStyle/>
          <a:p>
            <a:r>
              <a:rPr lang="en-GB"/>
              <a:t>Click icon to add picture</a:t>
            </a:r>
          </a:p>
        </p:txBody>
      </p:sp>
    </p:spTree>
    <p:extLst>
      <p:ext uri="{BB962C8B-B14F-4D97-AF65-F5344CB8AC3E}">
        <p14:creationId xmlns:p14="http://schemas.microsoft.com/office/powerpoint/2010/main" val="1756524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ic Green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1D8EAED-6FD1-4313-955B-FA4FD57F386E}"/>
              </a:ext>
            </a:extLst>
          </p:cNvPr>
          <p:cNvSpPr/>
          <p:nvPr userDrawn="1"/>
        </p:nvSpPr>
        <p:spPr>
          <a:xfrm rot="21013837">
            <a:off x="13898313" y="8450014"/>
            <a:ext cx="5295900" cy="5295900"/>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Placeholder 1">
            <a:extLst>
              <a:ext uri="{FF2B5EF4-FFF2-40B4-BE49-F238E27FC236}">
                <a16:creationId xmlns:a16="http://schemas.microsoft.com/office/drawing/2014/main" id="{F0FF9E92-5539-4DBF-9383-89508A99B8B5}"/>
              </a:ext>
            </a:extLst>
          </p:cNvPr>
          <p:cNvSpPr>
            <a:spLocks noGrp="1"/>
          </p:cNvSpPr>
          <p:nvPr>
            <p:ph type="title" hasCustomPrompt="1"/>
          </p:nvPr>
        </p:nvSpPr>
        <p:spPr>
          <a:xfrm>
            <a:off x="750329" y="1777206"/>
            <a:ext cx="11391900" cy="1922463"/>
          </a:xfrm>
          <a:prstGeom prst="rect">
            <a:avLst/>
          </a:prstGeom>
        </p:spPr>
        <p:txBody>
          <a:bodyPr vert="horz" lIns="91440" tIns="45720" rIns="91440" bIns="45720" rtlCol="0" anchor="ctr">
            <a:normAutofit/>
          </a:bodyPr>
          <a:lstStyle>
            <a:lvl1pPr>
              <a:defRPr/>
            </a:lvl1pPr>
          </a:lstStyle>
          <a:p>
            <a:r>
              <a:rPr lang="en-US"/>
              <a:t>Title</a:t>
            </a:r>
            <a:endParaRPr lang="en-GB"/>
          </a:p>
        </p:txBody>
      </p:sp>
      <p:sp>
        <p:nvSpPr>
          <p:cNvPr id="12" name="TextBox 11">
            <a:extLst>
              <a:ext uri="{FF2B5EF4-FFF2-40B4-BE49-F238E27FC236}">
                <a16:creationId xmlns:a16="http://schemas.microsoft.com/office/drawing/2014/main" id="{66763C05-C046-491B-AFE0-628479E30C56}"/>
              </a:ext>
            </a:extLst>
          </p:cNvPr>
          <p:cNvSpPr txBox="1"/>
          <p:nvPr userDrawn="1"/>
        </p:nvSpPr>
        <p:spPr>
          <a:xfrm>
            <a:off x="14554200" y="9302749"/>
            <a:ext cx="3059671" cy="523220"/>
          </a:xfrm>
          <a:prstGeom prst="rect">
            <a:avLst/>
          </a:prstGeom>
          <a:noFill/>
        </p:spPr>
        <p:txBody>
          <a:bodyPr wrap="square" rtlCol="0">
            <a:spAutoFit/>
          </a:bodyPr>
          <a:lstStyle/>
          <a:p>
            <a:pPr algn="r"/>
            <a:r>
              <a:rPr lang="en-GB" sz="2800" b="1">
                <a:latin typeface="Roboto" panose="02000000000000000000" pitchFamily="2" charset="0"/>
                <a:ea typeface="Roboto" panose="02000000000000000000" pitchFamily="2" charset="0"/>
              </a:rPr>
              <a:t>lse.ac.uk/careers</a:t>
            </a:r>
          </a:p>
        </p:txBody>
      </p:sp>
      <p:sp>
        <p:nvSpPr>
          <p:cNvPr id="15" name="Text Placeholder 14">
            <a:extLst>
              <a:ext uri="{FF2B5EF4-FFF2-40B4-BE49-F238E27FC236}">
                <a16:creationId xmlns:a16="http://schemas.microsoft.com/office/drawing/2014/main" id="{E6443F5B-D8F6-4404-9A70-0A7B59610956}"/>
              </a:ext>
            </a:extLst>
          </p:cNvPr>
          <p:cNvSpPr>
            <a:spLocks noGrp="1"/>
          </p:cNvSpPr>
          <p:nvPr>
            <p:ph type="body" sz="quarter" idx="10" hasCustomPrompt="1"/>
          </p:nvPr>
        </p:nvSpPr>
        <p:spPr>
          <a:xfrm>
            <a:off x="750888" y="3700463"/>
            <a:ext cx="16470312" cy="4338637"/>
          </a:xfrm>
          <a:prstGeom prst="rect">
            <a:avLst/>
          </a:prstGeom>
        </p:spPr>
        <p:txBody>
          <a:bodyPr/>
          <a:lstStyle>
            <a:lvl1pPr>
              <a:defRPr/>
            </a:lvl1pPr>
          </a:lstStyle>
          <a:p>
            <a:pPr lvl="0"/>
            <a:r>
              <a:rPr lang="en-US"/>
              <a:t>Body (Roboto 41)</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81560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1.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image" Target="../media/image13.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C4D6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1AB913-D58B-47B9-97BF-7BBED215719A}"/>
              </a:ext>
            </a:extLst>
          </p:cNvPr>
          <p:cNvSpPr>
            <a:spLocks noGrp="1"/>
          </p:cNvSpPr>
          <p:nvPr>
            <p:ph type="title"/>
          </p:nvPr>
        </p:nvSpPr>
        <p:spPr>
          <a:xfrm>
            <a:off x="750329" y="1777206"/>
            <a:ext cx="11391900" cy="1922463"/>
          </a:xfrm>
          <a:prstGeom prst="rect">
            <a:avLst/>
          </a:prstGeom>
        </p:spPr>
        <p:txBody>
          <a:bodyPr vert="horz" lIns="91440" tIns="45720" rIns="91440" bIns="45720" rtlCol="0" anchor="ctr">
            <a:normAutofit/>
          </a:bodyPr>
          <a:lstStyle/>
          <a:p>
            <a:r>
              <a:rPr lang="en-US"/>
              <a:t>Title</a:t>
            </a:r>
            <a:endParaRPr lang="en-GB"/>
          </a:p>
        </p:txBody>
      </p:sp>
      <p:pic>
        <p:nvPicPr>
          <p:cNvPr id="8" name="Picture 7">
            <a:extLst>
              <a:ext uri="{FF2B5EF4-FFF2-40B4-BE49-F238E27FC236}">
                <a16:creationId xmlns:a16="http://schemas.microsoft.com/office/drawing/2014/main" id="{69BDBA08-7A9E-4CDF-AEFD-A72B272E935B}"/>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a:fillRect/>
          </a:stretch>
        </p:blipFill>
        <p:spPr>
          <a:xfrm>
            <a:off x="750329" y="761879"/>
            <a:ext cx="3402229" cy="1089051"/>
          </a:xfrm>
          <a:prstGeom prst="rect">
            <a:avLst/>
          </a:prstGeom>
        </p:spPr>
      </p:pic>
      <p:sp>
        <p:nvSpPr>
          <p:cNvPr id="11" name="TextBox 10">
            <a:extLst>
              <a:ext uri="{FF2B5EF4-FFF2-40B4-BE49-F238E27FC236}">
                <a16:creationId xmlns:a16="http://schemas.microsoft.com/office/drawing/2014/main" id="{A3FBDC46-6B8A-43B3-883B-F76713F75AA0}"/>
              </a:ext>
            </a:extLst>
          </p:cNvPr>
          <p:cNvSpPr txBox="1"/>
          <p:nvPr userDrawn="1"/>
        </p:nvSpPr>
        <p:spPr>
          <a:xfrm>
            <a:off x="14554200" y="9302749"/>
            <a:ext cx="3059671" cy="523220"/>
          </a:xfrm>
          <a:prstGeom prst="rect">
            <a:avLst/>
          </a:prstGeom>
          <a:noFill/>
        </p:spPr>
        <p:txBody>
          <a:bodyPr wrap="square" rtlCol="0">
            <a:spAutoFit/>
          </a:bodyPr>
          <a:lstStyle/>
          <a:p>
            <a:pPr algn="r"/>
            <a:r>
              <a:rPr lang="en-GB" sz="2800" b="1">
                <a:latin typeface="Roboto" panose="02000000000000000000" pitchFamily="2" charset="0"/>
                <a:ea typeface="Roboto" panose="02000000000000000000" pitchFamily="2" charset="0"/>
              </a:rPr>
              <a:t>lse.ac.uk/careers</a:t>
            </a:r>
          </a:p>
        </p:txBody>
      </p:sp>
    </p:spTree>
    <p:extLst>
      <p:ext uri="{BB962C8B-B14F-4D97-AF65-F5344CB8AC3E}">
        <p14:creationId xmlns:p14="http://schemas.microsoft.com/office/powerpoint/2010/main" val="499687519"/>
      </p:ext>
    </p:extLst>
  </p:cSld>
  <p:clrMap bg1="lt1" tx1="dk1" bg2="lt2" tx2="dk2" accent1="accent1" accent2="accent2" accent3="accent3" accent4="accent4" accent5="accent5" accent6="accent6" hlink="hlink" folHlink="folHlink"/>
  <p:sldLayoutIdLst>
    <p:sldLayoutId id="2147483662" r:id="rId1"/>
    <p:sldLayoutId id="2147483677" r:id="rId2"/>
    <p:sldLayoutId id="2147483668" r:id="rId3"/>
    <p:sldLayoutId id="2147483673" r:id="rId4"/>
    <p:sldLayoutId id="2147483674" r:id="rId5"/>
    <p:sldLayoutId id="2147483669" r:id="rId6"/>
    <p:sldLayoutId id="2147483742" r:id="rId7"/>
    <p:sldLayoutId id="2147483676" r:id="rId8"/>
    <p:sldLayoutId id="2147483660" r:id="rId9"/>
    <p:sldLayoutId id="2147483675" r:id="rId10"/>
    <p:sldLayoutId id="2147483671" r:id="rId11"/>
    <p:sldLayoutId id="2147483672" r:id="rId12"/>
    <p:sldLayoutId id="2147483741" r:id="rId13"/>
  </p:sldLayoutIdLst>
  <p:txStyles>
    <p:titleStyle>
      <a:lvl1pPr marL="14400" algn="l" defTabSz="914400" rtl="0" eaLnBrk="1" latinLnBrk="0" hangingPunct="1">
        <a:lnSpc>
          <a:spcPct val="90000"/>
        </a:lnSpc>
        <a:spcBef>
          <a:spcPct val="0"/>
        </a:spcBef>
        <a:buNone/>
        <a:defRPr sz="4950" b="1"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C4D6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1AB913-D58B-47B9-97BF-7BBED215719A}"/>
              </a:ext>
            </a:extLst>
          </p:cNvPr>
          <p:cNvSpPr>
            <a:spLocks noGrp="1"/>
          </p:cNvSpPr>
          <p:nvPr>
            <p:ph type="title"/>
          </p:nvPr>
        </p:nvSpPr>
        <p:spPr>
          <a:xfrm>
            <a:off x="750329" y="1777206"/>
            <a:ext cx="11391900" cy="1922463"/>
          </a:xfrm>
          <a:prstGeom prst="rect">
            <a:avLst/>
          </a:prstGeom>
        </p:spPr>
        <p:txBody>
          <a:bodyPr vert="horz" lIns="91440" tIns="45720" rIns="91440" bIns="45720" rtlCol="0" anchor="ctr">
            <a:normAutofit/>
          </a:bodyPr>
          <a:lstStyle/>
          <a:p>
            <a:r>
              <a:rPr lang="en-US"/>
              <a:t>Title</a:t>
            </a:r>
            <a:endParaRPr lang="en-GB"/>
          </a:p>
        </p:txBody>
      </p:sp>
      <p:pic>
        <p:nvPicPr>
          <p:cNvPr id="8" name="Picture 7">
            <a:extLst>
              <a:ext uri="{FF2B5EF4-FFF2-40B4-BE49-F238E27FC236}">
                <a16:creationId xmlns:a16="http://schemas.microsoft.com/office/drawing/2014/main" id="{69BDBA08-7A9E-4CDF-AEFD-A72B272E935B}"/>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a:fillRect/>
          </a:stretch>
        </p:blipFill>
        <p:spPr>
          <a:xfrm>
            <a:off x="750329" y="761879"/>
            <a:ext cx="3402229" cy="1089051"/>
          </a:xfrm>
          <a:prstGeom prst="rect">
            <a:avLst/>
          </a:prstGeom>
        </p:spPr>
      </p:pic>
      <p:sp>
        <p:nvSpPr>
          <p:cNvPr id="11" name="TextBox 10">
            <a:extLst>
              <a:ext uri="{FF2B5EF4-FFF2-40B4-BE49-F238E27FC236}">
                <a16:creationId xmlns:a16="http://schemas.microsoft.com/office/drawing/2014/main" id="{A3FBDC46-6B8A-43B3-883B-F76713F75AA0}"/>
              </a:ext>
            </a:extLst>
          </p:cNvPr>
          <p:cNvSpPr txBox="1"/>
          <p:nvPr userDrawn="1"/>
        </p:nvSpPr>
        <p:spPr>
          <a:xfrm>
            <a:off x="14554200" y="9302749"/>
            <a:ext cx="3059671" cy="523220"/>
          </a:xfrm>
          <a:prstGeom prst="rect">
            <a:avLst/>
          </a:prstGeom>
          <a:noFill/>
        </p:spPr>
        <p:txBody>
          <a:bodyPr wrap="square" rtlCol="0">
            <a:spAutoFit/>
          </a:bodyPr>
          <a:lstStyle/>
          <a:p>
            <a:pPr algn="r"/>
            <a:r>
              <a:rPr lang="en-GB" sz="2800" b="1">
                <a:latin typeface="Roboto" panose="02000000000000000000" pitchFamily="2" charset="0"/>
                <a:ea typeface="Roboto" panose="02000000000000000000" pitchFamily="2" charset="0"/>
              </a:rPr>
              <a:t>lse.ac.uk/careers</a:t>
            </a:r>
          </a:p>
        </p:txBody>
      </p:sp>
    </p:spTree>
    <p:extLst>
      <p:ext uri="{BB962C8B-B14F-4D97-AF65-F5344CB8AC3E}">
        <p14:creationId xmlns:p14="http://schemas.microsoft.com/office/powerpoint/2010/main" val="499687519"/>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40" r:id="rId17"/>
    <p:sldLayoutId id="2147483772" r:id="rId18"/>
    <p:sldLayoutId id="2147483773" r:id="rId19"/>
    <p:sldLayoutId id="2147483774" r:id="rId20"/>
    <p:sldLayoutId id="2147483775" r:id="rId21"/>
    <p:sldLayoutId id="2147483776" r:id="rId22"/>
    <p:sldLayoutId id="2147483680" r:id="rId23"/>
  </p:sldLayoutIdLst>
  <p:txStyles>
    <p:titleStyle>
      <a:lvl1pPr marL="14400" algn="l" defTabSz="914400" rtl="0" eaLnBrk="1" latinLnBrk="0" hangingPunct="1">
        <a:lnSpc>
          <a:spcPct val="90000"/>
        </a:lnSpc>
        <a:spcBef>
          <a:spcPct val="0"/>
        </a:spcBef>
        <a:buNone/>
        <a:defRPr sz="4950" b="1"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C4D6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1AB913-D58B-47B9-97BF-7BBED215719A}"/>
              </a:ext>
            </a:extLst>
          </p:cNvPr>
          <p:cNvSpPr>
            <a:spLocks noGrp="1"/>
          </p:cNvSpPr>
          <p:nvPr>
            <p:ph type="title"/>
          </p:nvPr>
        </p:nvSpPr>
        <p:spPr>
          <a:xfrm>
            <a:off x="750330" y="1777206"/>
            <a:ext cx="11391900" cy="1922463"/>
          </a:xfrm>
          <a:prstGeom prst="rect">
            <a:avLst/>
          </a:prstGeom>
        </p:spPr>
        <p:txBody>
          <a:bodyPr vert="horz" lIns="91440" tIns="45720" rIns="91440" bIns="45720" rtlCol="0" anchor="ctr">
            <a:normAutofit/>
          </a:bodyPr>
          <a:lstStyle/>
          <a:p>
            <a:r>
              <a:rPr lang="en-US"/>
              <a:t>Title</a:t>
            </a:r>
            <a:endParaRPr lang="en-GB"/>
          </a:p>
        </p:txBody>
      </p:sp>
      <p:pic>
        <p:nvPicPr>
          <p:cNvPr id="8" name="Picture 7">
            <a:extLst>
              <a:ext uri="{FF2B5EF4-FFF2-40B4-BE49-F238E27FC236}">
                <a16:creationId xmlns:a16="http://schemas.microsoft.com/office/drawing/2014/main" id="{69BDBA08-7A9E-4CDF-AEFD-A72B272E935B}"/>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a:fillRect/>
          </a:stretch>
        </p:blipFill>
        <p:spPr>
          <a:xfrm>
            <a:off x="750330" y="761881"/>
            <a:ext cx="3402229" cy="1089051"/>
          </a:xfrm>
          <a:prstGeom prst="rect">
            <a:avLst/>
          </a:prstGeom>
        </p:spPr>
      </p:pic>
      <p:sp>
        <p:nvSpPr>
          <p:cNvPr id="11" name="TextBox 10">
            <a:extLst>
              <a:ext uri="{FF2B5EF4-FFF2-40B4-BE49-F238E27FC236}">
                <a16:creationId xmlns:a16="http://schemas.microsoft.com/office/drawing/2014/main" id="{A3FBDC46-6B8A-43B3-883B-F76713F75AA0}"/>
              </a:ext>
            </a:extLst>
          </p:cNvPr>
          <p:cNvSpPr txBox="1"/>
          <p:nvPr userDrawn="1"/>
        </p:nvSpPr>
        <p:spPr>
          <a:xfrm>
            <a:off x="14554202" y="9302750"/>
            <a:ext cx="3059671" cy="523220"/>
          </a:xfrm>
          <a:prstGeom prst="rect">
            <a:avLst/>
          </a:prstGeom>
          <a:noFill/>
        </p:spPr>
        <p:txBody>
          <a:bodyPr wrap="square" rtlCol="0">
            <a:spAutoFit/>
          </a:bodyPr>
          <a:lstStyle/>
          <a:p>
            <a:pPr algn="r"/>
            <a:r>
              <a:rPr lang="en-GB" sz="2800" b="1" dirty="0">
                <a:latin typeface="Roboto" panose="02000000000000000000" pitchFamily="2" charset="0"/>
                <a:ea typeface="Roboto" panose="02000000000000000000" pitchFamily="2" charset="0"/>
              </a:rPr>
              <a:t>lse.ac.uk/careers</a:t>
            </a:r>
          </a:p>
        </p:txBody>
      </p:sp>
    </p:spTree>
    <p:extLst>
      <p:ext uri="{BB962C8B-B14F-4D97-AF65-F5344CB8AC3E}">
        <p14:creationId xmlns:p14="http://schemas.microsoft.com/office/powerpoint/2010/main" val="961503464"/>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Lst>
  <p:txStyles>
    <p:titleStyle>
      <a:lvl1pPr marL="14400" algn="l" defTabSz="914400" rtl="0" eaLnBrk="1" latinLnBrk="0" hangingPunct="1">
        <a:lnSpc>
          <a:spcPct val="90000"/>
        </a:lnSpc>
        <a:spcBef>
          <a:spcPct val="0"/>
        </a:spcBef>
        <a:buNone/>
        <a:defRPr sz="4950" b="1"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C4D6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1AB913-D58B-47B9-97BF-7BBED215719A}"/>
              </a:ext>
            </a:extLst>
          </p:cNvPr>
          <p:cNvSpPr>
            <a:spLocks noGrp="1"/>
          </p:cNvSpPr>
          <p:nvPr>
            <p:ph type="title"/>
          </p:nvPr>
        </p:nvSpPr>
        <p:spPr>
          <a:xfrm>
            <a:off x="750330" y="1777206"/>
            <a:ext cx="11391900" cy="1922463"/>
          </a:xfrm>
          <a:prstGeom prst="rect">
            <a:avLst/>
          </a:prstGeom>
        </p:spPr>
        <p:txBody>
          <a:bodyPr vert="horz" lIns="91440" tIns="45720" rIns="91440" bIns="45720" rtlCol="0" anchor="ctr">
            <a:normAutofit/>
          </a:bodyPr>
          <a:lstStyle/>
          <a:p>
            <a:r>
              <a:rPr lang="en-US" dirty="0"/>
              <a:t>Title</a:t>
            </a:r>
            <a:endParaRPr lang="en-GB" dirty="0"/>
          </a:p>
        </p:txBody>
      </p:sp>
      <p:pic>
        <p:nvPicPr>
          <p:cNvPr id="8" name="Picture 7">
            <a:extLst>
              <a:ext uri="{FF2B5EF4-FFF2-40B4-BE49-F238E27FC236}">
                <a16:creationId xmlns:a16="http://schemas.microsoft.com/office/drawing/2014/main" id="{69BDBA08-7A9E-4CDF-AEFD-A72B272E935B}"/>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a:fillRect/>
          </a:stretch>
        </p:blipFill>
        <p:spPr>
          <a:xfrm>
            <a:off x="750330" y="761881"/>
            <a:ext cx="3402229" cy="1089051"/>
          </a:xfrm>
          <a:prstGeom prst="rect">
            <a:avLst/>
          </a:prstGeom>
        </p:spPr>
      </p:pic>
      <p:sp>
        <p:nvSpPr>
          <p:cNvPr id="11" name="TextBox 10">
            <a:extLst>
              <a:ext uri="{FF2B5EF4-FFF2-40B4-BE49-F238E27FC236}">
                <a16:creationId xmlns:a16="http://schemas.microsoft.com/office/drawing/2014/main" id="{A3FBDC46-6B8A-43B3-883B-F76713F75AA0}"/>
              </a:ext>
            </a:extLst>
          </p:cNvPr>
          <p:cNvSpPr txBox="1"/>
          <p:nvPr userDrawn="1"/>
        </p:nvSpPr>
        <p:spPr>
          <a:xfrm>
            <a:off x="14554202" y="9302750"/>
            <a:ext cx="3059671" cy="523220"/>
          </a:xfrm>
          <a:prstGeom prst="rect">
            <a:avLst/>
          </a:prstGeom>
          <a:noFill/>
        </p:spPr>
        <p:txBody>
          <a:bodyPr wrap="square" rtlCol="0">
            <a:spAutoFit/>
          </a:bodyPr>
          <a:lstStyle/>
          <a:p>
            <a:pPr algn="r"/>
            <a:r>
              <a:rPr lang="en-GB" sz="2800" b="1">
                <a:latin typeface="Roboto" panose="02000000000000000000" pitchFamily="2" charset="0"/>
                <a:ea typeface="Roboto" panose="02000000000000000000" pitchFamily="2" charset="0"/>
              </a:rPr>
              <a:t>lse.ac.uk/careers</a:t>
            </a:r>
          </a:p>
        </p:txBody>
      </p:sp>
    </p:spTree>
    <p:extLst>
      <p:ext uri="{BB962C8B-B14F-4D97-AF65-F5344CB8AC3E}">
        <p14:creationId xmlns:p14="http://schemas.microsoft.com/office/powerpoint/2010/main" val="1346711877"/>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Lst>
  <p:txStyles>
    <p:titleStyle>
      <a:lvl1pPr marL="14400" algn="l" defTabSz="914400" rtl="0" eaLnBrk="1" latinLnBrk="0" hangingPunct="1">
        <a:lnSpc>
          <a:spcPct val="90000"/>
        </a:lnSpc>
        <a:spcBef>
          <a:spcPct val="0"/>
        </a:spcBef>
        <a:buNone/>
        <a:defRPr sz="4950" b="1"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mailto:careers@lse.ac.uk" TargetMode="Externa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info.lse.ac.uk/current-students/careers/information-and-resources/application-process/cvs" TargetMode="External"/><Relationship Id="rId2" Type="http://schemas.openxmlformats.org/officeDocument/2006/relationships/hyperlink" Target="https://info.lse.ac.uk/current-students/careers/Assets/Documents/application-and-cv-brochure.pdf" TargetMode="External"/><Relationship Id="rId1" Type="http://schemas.openxmlformats.org/officeDocument/2006/relationships/slideLayout" Target="../slideLayouts/slideLayout6.xml"/><Relationship Id="rId5" Type="http://schemas.openxmlformats.org/officeDocument/2006/relationships/hyperlink" Target="https://info.lse.ac.uk/current-students/careers/information-and-resources/internships-and-work-experience/part-time-work" TargetMode="External"/><Relationship Id="rId4" Type="http://schemas.openxmlformats.org/officeDocument/2006/relationships/hyperlink" Target="https://info.lse.ac.uk/current-students/careers/information-and-resources/online-tools/CareerSet"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hyperlink" Target="https://moodle.lse.ac.uk/course/view.php?id=9235" TargetMode="External"/><Relationship Id="rId7" Type="http://schemas.openxmlformats.org/officeDocument/2006/relationships/image" Target="../media/image39.png"/><Relationship Id="rId12" Type="http://schemas.openxmlformats.org/officeDocument/2006/relationships/hyperlink" Target="https://moodle.lse.ac.uk/course/view.php?id=9029"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jpeg"/><Relationship Id="rId5" Type="http://schemas.openxmlformats.org/officeDocument/2006/relationships/image" Target="../media/image37.png"/><Relationship Id="rId10" Type="http://schemas.openxmlformats.org/officeDocument/2006/relationships/image" Target="../media/image42.jpeg"/><Relationship Id="rId4" Type="http://schemas.openxmlformats.org/officeDocument/2006/relationships/image" Target="../media/image36.png"/><Relationship Id="rId9" Type="http://schemas.openxmlformats.org/officeDocument/2006/relationships/image" Target="../media/image41.jpeg"/></Relationships>
</file>

<file path=ppt/slides/_rels/slide2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hyperlink" Target="https://bit.ly/lse-careers-online-tools" TargetMode="External"/><Relationship Id="rId3" Type="http://schemas.openxmlformats.org/officeDocument/2006/relationships/image" Target="../media/image44.png"/><Relationship Id="rId7" Type="http://schemas.openxmlformats.org/officeDocument/2006/relationships/image" Target="../media/image46.png"/><Relationship Id="rId12" Type="http://schemas.openxmlformats.org/officeDocument/2006/relationships/image" Target="../media/image49.png"/><Relationship Id="rId2" Type="http://schemas.openxmlformats.org/officeDocument/2006/relationships/hyperlink" Target="https://info.lse.ac.uk/current-students/careers/information-and-resources/online-tools/careerset" TargetMode="External"/><Relationship Id="rId1" Type="http://schemas.openxmlformats.org/officeDocument/2006/relationships/slideLayout" Target="../slideLayouts/slideLayout9.xml"/><Relationship Id="rId6" Type="http://schemas.openxmlformats.org/officeDocument/2006/relationships/hyperlink" Target="https://info.lse.ac.uk/current-students/careers/information-and-resources/online-tools/Shortlist.me" TargetMode="External"/><Relationship Id="rId11" Type="http://schemas.openxmlformats.org/officeDocument/2006/relationships/image" Target="../media/image48.jpeg"/><Relationship Id="rId5" Type="http://schemas.openxmlformats.org/officeDocument/2006/relationships/image" Target="../media/image45.jpeg"/><Relationship Id="rId10" Type="http://schemas.openxmlformats.org/officeDocument/2006/relationships/hyperlink" Target="https://lse.protopia.co/" TargetMode="External"/><Relationship Id="rId4" Type="http://schemas.openxmlformats.org/officeDocument/2006/relationships/hyperlink" Target="https://info.lse.ac.uk/current-students/careers/information-and-resources/online-tools/casecoach" TargetMode="External"/><Relationship Id="rId9" Type="http://schemas.openxmlformats.org/officeDocument/2006/relationships/hyperlink" Target="https://info.lse.ac.uk/current-students/careers/information-and-resources/online-tools/graduates-first"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mailto:careers@lse.ac.uk" TargetMode="Externa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hyperlink" Target="http://go.theladders.com/rs/539-NBG-120/images/EyeTracking-Study.pdf" TargetMode="External"/><Relationship Id="rId7" Type="http://schemas.openxmlformats.org/officeDocument/2006/relationships/chart" Target="../charts/chart2.xml"/><Relationship Id="rId2" Type="http://schemas.openxmlformats.org/officeDocument/2006/relationships/slideLayout" Target="../slideLayouts/slideLayout6.xml"/><Relationship Id="rId1" Type="http://schemas.openxmlformats.org/officeDocument/2006/relationships/themeOverride" Target="../theme/themeOverride1.xml"/><Relationship Id="rId6" Type="http://schemas.openxmlformats.org/officeDocument/2006/relationships/chart" Target="../charts/chart1.xml"/><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37.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hms.harvard.edu/sites/default/files/assets/Sites/HR/files/Harvard%20University%20Competency%20Dictionary%20FY14%20-%20final.pdf" TargetMode="External"/><Relationship Id="rId1" Type="http://schemas.openxmlformats.org/officeDocument/2006/relationships/slideLayout" Target="../slideLayouts/slideLayout63.xml"/><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5A7FC7-FE18-495A-8AAD-E117261A87DF}"/>
              </a:ext>
            </a:extLst>
          </p:cNvPr>
          <p:cNvSpPr>
            <a:spLocks noGrp="1"/>
          </p:cNvSpPr>
          <p:nvPr>
            <p:ph type="title"/>
          </p:nvPr>
        </p:nvSpPr>
        <p:spPr>
          <a:xfrm>
            <a:off x="750330" y="2528047"/>
            <a:ext cx="11391900" cy="1386775"/>
          </a:xfrm>
        </p:spPr>
        <p:txBody>
          <a:bodyPr>
            <a:normAutofit fontScale="90000"/>
          </a:bodyPr>
          <a:lstStyle/>
          <a:p>
            <a:r>
              <a:rPr lang="en-GB" dirty="0"/>
              <a:t>Please check in to this event to register your attendance</a:t>
            </a:r>
          </a:p>
        </p:txBody>
      </p:sp>
      <p:sp>
        <p:nvSpPr>
          <p:cNvPr id="4" name="Text Placeholder 4">
            <a:extLst>
              <a:ext uri="{FF2B5EF4-FFF2-40B4-BE49-F238E27FC236}">
                <a16:creationId xmlns:a16="http://schemas.microsoft.com/office/drawing/2014/main" id="{FF7C5ACC-8CAE-4A07-8009-FF0665D96E81}"/>
              </a:ext>
            </a:extLst>
          </p:cNvPr>
          <p:cNvSpPr>
            <a:spLocks noGrp="1"/>
          </p:cNvSpPr>
          <p:nvPr>
            <p:ph type="body" sz="quarter" idx="10"/>
          </p:nvPr>
        </p:nvSpPr>
        <p:spPr>
          <a:xfrm>
            <a:off x="750330" y="5338483"/>
            <a:ext cx="10745787" cy="28481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50000"/>
              </a:lnSpc>
              <a:buNone/>
            </a:pPr>
            <a:r>
              <a:rPr lang="en-GB" sz="2800" b="1" dirty="0"/>
              <a:t>To check in:</a:t>
            </a:r>
          </a:p>
          <a:p>
            <a:pPr marL="457200" indent="-457200">
              <a:buAutoNum type="arabicPeriod"/>
            </a:pPr>
            <a:r>
              <a:rPr lang="en-GB" sz="2800" dirty="0"/>
              <a:t>scan the QR code with your phone</a:t>
            </a:r>
          </a:p>
          <a:p>
            <a:pPr marL="457200" indent="-457200">
              <a:buAutoNum type="arabicPeriod"/>
            </a:pPr>
            <a:r>
              <a:rPr lang="en-GB" sz="2800" dirty="0"/>
              <a:t>sign in to your CareerHub account</a:t>
            </a:r>
          </a:p>
          <a:p>
            <a:pPr marL="457200" indent="-457200">
              <a:buAutoNum type="arabicPeriod"/>
            </a:pPr>
            <a:r>
              <a:rPr lang="en-GB" sz="2800" dirty="0"/>
              <a:t>click on ‘</a:t>
            </a:r>
            <a:r>
              <a:rPr lang="en-GB" sz="2800" b="1" dirty="0"/>
              <a:t>Check-in</a:t>
            </a:r>
            <a:r>
              <a:rPr lang="en-GB" sz="2800" dirty="0"/>
              <a:t>’ at the bottom of your screen</a:t>
            </a:r>
          </a:p>
          <a:p>
            <a:pPr marL="0" indent="0">
              <a:buNone/>
            </a:pPr>
            <a:br>
              <a:rPr lang="en-GB" sz="2800" dirty="0"/>
            </a:br>
            <a:r>
              <a:rPr lang="en-GB" sz="2800" dirty="0"/>
              <a:t>Email </a:t>
            </a:r>
            <a:r>
              <a:rPr lang="en-GB" sz="2800" dirty="0">
                <a:solidFill>
                  <a:srgbClr val="0070C0"/>
                </a:solidFill>
                <a:hlinkClick r:id="rId2">
                  <a:extLst>
                    <a:ext uri="{A12FA001-AC4F-418D-AE19-62706E023703}">
                      <ahyp:hlinkClr xmlns:ahyp="http://schemas.microsoft.com/office/drawing/2018/hyperlinkcolor" val="tx"/>
                    </a:ext>
                  </a:extLst>
                </a:hlinkClick>
              </a:rPr>
              <a:t>careers@lse.ac.uk</a:t>
            </a:r>
            <a:r>
              <a:rPr lang="en-GB" sz="2800" dirty="0">
                <a:solidFill>
                  <a:srgbClr val="0070C0"/>
                </a:solidFill>
              </a:rPr>
              <a:t> </a:t>
            </a:r>
            <a:r>
              <a:rPr lang="en-GB" sz="2800" dirty="0"/>
              <a:t>if you experience issues checking in.</a:t>
            </a:r>
          </a:p>
        </p:txBody>
      </p:sp>
      <p:sp>
        <p:nvSpPr>
          <p:cNvPr id="7" name="Text Placeholder 4">
            <a:extLst>
              <a:ext uri="{FF2B5EF4-FFF2-40B4-BE49-F238E27FC236}">
                <a16:creationId xmlns:a16="http://schemas.microsoft.com/office/drawing/2014/main" id="{7B59DD6C-3EA1-4D7A-AF00-56CD561F9C2F}"/>
              </a:ext>
            </a:extLst>
          </p:cNvPr>
          <p:cNvSpPr txBox="1">
            <a:spLocks/>
          </p:cNvSpPr>
          <p:nvPr/>
        </p:nvSpPr>
        <p:spPr>
          <a:xfrm>
            <a:off x="750330" y="4222377"/>
            <a:ext cx="10745787" cy="138677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000" b="1" dirty="0">
                <a:latin typeface="Roboto"/>
                <a:ea typeface="Roboto"/>
                <a:cs typeface="Roboto"/>
              </a:rPr>
              <a:t>CV for internships and part-time work</a:t>
            </a:r>
            <a:endParaRPr lang="en-US" dirty="0">
              <a:cs typeface="Roboto" panose="02000000000000000000" pitchFamily="2" charset="0"/>
            </a:endParaRPr>
          </a:p>
          <a:p>
            <a:pPr marL="0" indent="0">
              <a:buNone/>
            </a:pPr>
            <a:r>
              <a:rPr lang="en-GB" sz="4000" b="1" dirty="0">
                <a:latin typeface="Roboto"/>
                <a:ea typeface="Roboto"/>
                <a:cs typeface="Roboto"/>
              </a:rPr>
              <a:t> </a:t>
            </a:r>
            <a:r>
              <a:rPr lang="en-GB" sz="3600" dirty="0">
                <a:latin typeface="Roboto"/>
                <a:ea typeface="Roboto"/>
                <a:cs typeface="Roboto"/>
              </a:rPr>
              <a:t>5 October, 11:00 am</a:t>
            </a:r>
            <a:endParaRPr lang="en-US" dirty="0">
              <a:cs typeface="Roboto"/>
            </a:endParaRPr>
          </a:p>
        </p:txBody>
      </p:sp>
      <p:pic>
        <p:nvPicPr>
          <p:cNvPr id="6" name="Picture 5">
            <a:extLst>
              <a:ext uri="{FF2B5EF4-FFF2-40B4-BE49-F238E27FC236}">
                <a16:creationId xmlns:a16="http://schemas.microsoft.com/office/drawing/2014/main" id="{247A0263-4CAD-39F6-DF52-A2C24A3BE734}"/>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11823251" y="3096542"/>
            <a:ext cx="5714419" cy="5670880"/>
          </a:xfrm>
          <a:prstGeom prst="rect">
            <a:avLst/>
          </a:prstGeom>
        </p:spPr>
      </p:pic>
    </p:spTree>
    <p:extLst>
      <p:ext uri="{BB962C8B-B14F-4D97-AF65-F5344CB8AC3E}">
        <p14:creationId xmlns:p14="http://schemas.microsoft.com/office/powerpoint/2010/main" val="1581713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0402E1-6C0A-4E6D-8D44-05DF484FFB34}"/>
              </a:ext>
            </a:extLst>
          </p:cNvPr>
          <p:cNvSpPr>
            <a:spLocks noGrp="1"/>
          </p:cNvSpPr>
          <p:nvPr>
            <p:ph type="title"/>
          </p:nvPr>
        </p:nvSpPr>
        <p:spPr>
          <a:xfrm>
            <a:off x="13884046" y="483244"/>
            <a:ext cx="3735957" cy="1232350"/>
          </a:xfrm>
        </p:spPr>
        <p:txBody>
          <a:bodyPr>
            <a:normAutofit/>
          </a:bodyPr>
          <a:lstStyle/>
          <a:p>
            <a:pPr marL="13970"/>
            <a:r>
              <a:rPr lang="en-GB">
                <a:solidFill>
                  <a:schemeClr val="tx1">
                    <a:lumMod val="75000"/>
                    <a:lumOff val="25000"/>
                  </a:schemeClr>
                </a:solidFill>
                <a:latin typeface="Roboto"/>
                <a:ea typeface="Roboto"/>
              </a:rPr>
              <a:t>The basics</a:t>
            </a:r>
            <a:endParaRPr lang="en-GB">
              <a:solidFill>
                <a:schemeClr val="tx1">
                  <a:lumMod val="75000"/>
                  <a:lumOff val="25000"/>
                </a:schemeClr>
              </a:solidFill>
            </a:endParaRPr>
          </a:p>
        </p:txBody>
      </p:sp>
      <p:sp>
        <p:nvSpPr>
          <p:cNvPr id="3" name="Text Placeholder 2">
            <a:extLst>
              <a:ext uri="{FF2B5EF4-FFF2-40B4-BE49-F238E27FC236}">
                <a16:creationId xmlns:a16="http://schemas.microsoft.com/office/drawing/2014/main" id="{D17BBCAF-C653-75A6-00E4-82F675350CC2}"/>
              </a:ext>
            </a:extLst>
          </p:cNvPr>
          <p:cNvSpPr>
            <a:spLocks noGrp="1"/>
          </p:cNvSpPr>
          <p:nvPr>
            <p:ph type="body" sz="quarter" idx="10"/>
          </p:nvPr>
        </p:nvSpPr>
        <p:spPr>
          <a:xfrm>
            <a:off x="837152" y="2406500"/>
            <a:ext cx="16786225" cy="4610100"/>
          </a:xfrm>
        </p:spPr>
        <p:txBody>
          <a:bodyPr lIns="91440" tIns="45720" rIns="91440" bIns="45720" anchor="t"/>
          <a:lstStyle/>
          <a:p>
            <a:pPr marL="523240" indent="-514350">
              <a:spcBef>
                <a:spcPts val="1125"/>
              </a:spcBef>
              <a:buFont typeface="Arial,Sans-Serif" panose="020B0604020202020204" pitchFamily="34" charset="0"/>
            </a:pPr>
            <a:r>
              <a:rPr lang="en-GB" b="1" dirty="0">
                <a:solidFill>
                  <a:schemeClr val="tx1">
                    <a:lumMod val="65000"/>
                    <a:lumOff val="35000"/>
                  </a:schemeClr>
                </a:solidFill>
                <a:latin typeface="Roboto"/>
                <a:ea typeface="Roboto"/>
              </a:rPr>
              <a:t>Maximum 2 sides of A4 </a:t>
            </a:r>
            <a:r>
              <a:rPr lang="en-GB" dirty="0">
                <a:solidFill>
                  <a:schemeClr val="tx1">
                    <a:lumMod val="65000"/>
                    <a:lumOff val="35000"/>
                  </a:schemeClr>
                </a:solidFill>
                <a:latin typeface="Roboto"/>
                <a:ea typeface="Roboto"/>
              </a:rPr>
              <a:t>(unless it’s an academic position)</a:t>
            </a:r>
            <a:endParaRPr lang="en-US" dirty="0">
              <a:solidFill>
                <a:schemeClr val="tx1">
                  <a:lumMod val="65000"/>
                  <a:lumOff val="35000"/>
                </a:schemeClr>
              </a:solidFill>
              <a:latin typeface="Roboto"/>
              <a:ea typeface="Roboto"/>
            </a:endParaRPr>
          </a:p>
          <a:p>
            <a:pPr marL="523240" indent="-514350">
              <a:spcBef>
                <a:spcPts val="1125"/>
              </a:spcBef>
              <a:buFont typeface="Arial,Sans-Serif" panose="020B0604020202020204" pitchFamily="34" charset="0"/>
            </a:pPr>
            <a:r>
              <a:rPr lang="en-GB" b="1" dirty="0">
                <a:solidFill>
                  <a:schemeClr val="tx1">
                    <a:lumMod val="65000"/>
                    <a:lumOff val="35000"/>
                  </a:schemeClr>
                </a:solidFill>
                <a:latin typeface="Roboto"/>
                <a:ea typeface="Roboto"/>
              </a:rPr>
              <a:t>Don’t write in the first person </a:t>
            </a:r>
            <a:r>
              <a:rPr lang="en-GB" dirty="0">
                <a:solidFill>
                  <a:schemeClr val="tx1">
                    <a:lumMod val="65000"/>
                    <a:lumOff val="35000"/>
                  </a:schemeClr>
                </a:solidFill>
                <a:latin typeface="Roboto"/>
                <a:ea typeface="Roboto"/>
              </a:rPr>
              <a:t>(“I did this”, “I was responsible for..”, etc.)</a:t>
            </a:r>
            <a:endParaRPr lang="en-US" dirty="0">
              <a:solidFill>
                <a:schemeClr val="tx1">
                  <a:lumMod val="65000"/>
                  <a:lumOff val="35000"/>
                </a:schemeClr>
              </a:solidFill>
              <a:latin typeface="Roboto"/>
              <a:ea typeface="Roboto"/>
            </a:endParaRPr>
          </a:p>
          <a:p>
            <a:pPr marL="523240" indent="-514350">
              <a:spcBef>
                <a:spcPts val="1125"/>
              </a:spcBef>
              <a:buFont typeface="Arial,Sans-Serif" panose="020B0604020202020204" pitchFamily="34" charset="0"/>
            </a:pPr>
            <a:r>
              <a:rPr lang="en-GB" b="1" dirty="0">
                <a:solidFill>
                  <a:schemeClr val="tx1">
                    <a:lumMod val="65000"/>
                    <a:lumOff val="35000"/>
                  </a:schemeClr>
                </a:solidFill>
                <a:latin typeface="Roboto"/>
                <a:ea typeface="Roboto"/>
              </a:rPr>
              <a:t>Each section in reverse chronological order</a:t>
            </a:r>
            <a:endParaRPr lang="en-US" dirty="0">
              <a:solidFill>
                <a:schemeClr val="tx1">
                  <a:lumMod val="65000"/>
                  <a:lumOff val="35000"/>
                </a:schemeClr>
              </a:solidFill>
              <a:latin typeface="Roboto"/>
              <a:ea typeface="Roboto"/>
            </a:endParaRPr>
          </a:p>
          <a:p>
            <a:pPr marL="523240" indent="-514350">
              <a:spcBef>
                <a:spcPts val="0"/>
              </a:spcBef>
              <a:spcAft>
                <a:spcPts val="600"/>
              </a:spcAft>
              <a:buFont typeface="Arial,Sans-Serif" panose="020B0604020202020204" pitchFamily="34" charset="0"/>
            </a:pPr>
            <a:r>
              <a:rPr lang="en-GB" b="1" dirty="0">
                <a:solidFill>
                  <a:schemeClr val="tx1">
                    <a:lumMod val="65000"/>
                    <a:lumOff val="35000"/>
                  </a:schemeClr>
                </a:solidFill>
                <a:latin typeface="Roboto"/>
                <a:ea typeface="Roboto"/>
              </a:rPr>
              <a:t>Efficient layout </a:t>
            </a:r>
            <a:endParaRPr lang="en-GB" dirty="0">
              <a:solidFill>
                <a:schemeClr val="tx1">
                  <a:lumMod val="65000"/>
                  <a:lumOff val="35000"/>
                </a:schemeClr>
              </a:solidFill>
              <a:latin typeface="Roboto"/>
              <a:ea typeface="Roboto"/>
            </a:endParaRPr>
          </a:p>
          <a:p>
            <a:pPr marL="1123315" lvl="3" indent="-514350">
              <a:lnSpc>
                <a:spcPts val="3375"/>
              </a:lnSpc>
              <a:spcBef>
                <a:spcPts val="0"/>
              </a:spcBef>
              <a:spcAft>
                <a:spcPts val="600"/>
              </a:spcAft>
              <a:buFont typeface="Arial,Sans-Serif" panose="020B0604020202020204" pitchFamily="34" charset="0"/>
            </a:pPr>
            <a:r>
              <a:rPr lang="en-GB" dirty="0">
                <a:solidFill>
                  <a:schemeClr val="tx1">
                    <a:lumMod val="65000"/>
                    <a:lumOff val="35000"/>
                  </a:schemeClr>
                </a:solidFill>
                <a:latin typeface="Roboto"/>
                <a:ea typeface="Roboto"/>
              </a:rPr>
              <a:t>Avoid large chunks of unbroken text</a:t>
            </a:r>
            <a:endParaRPr lang="en-US" dirty="0">
              <a:solidFill>
                <a:schemeClr val="tx1">
                  <a:lumMod val="65000"/>
                  <a:lumOff val="35000"/>
                </a:schemeClr>
              </a:solidFill>
              <a:latin typeface="Roboto"/>
              <a:ea typeface="Roboto"/>
            </a:endParaRPr>
          </a:p>
          <a:p>
            <a:pPr marL="1123315" lvl="3" indent="-514350">
              <a:lnSpc>
                <a:spcPts val="3375"/>
              </a:lnSpc>
              <a:spcBef>
                <a:spcPts val="0"/>
              </a:spcBef>
              <a:spcAft>
                <a:spcPts val="600"/>
              </a:spcAft>
              <a:buFont typeface="Arial,Sans-Serif" panose="020B0604020202020204" pitchFamily="34" charset="0"/>
            </a:pPr>
            <a:r>
              <a:rPr lang="en-GB" dirty="0">
                <a:solidFill>
                  <a:schemeClr val="tx1">
                    <a:lumMod val="65000"/>
                    <a:lumOff val="35000"/>
                  </a:schemeClr>
                </a:solidFill>
                <a:latin typeface="Roboto"/>
                <a:ea typeface="Roboto"/>
              </a:rPr>
              <a:t>Use bullet points and line spaces to break it up</a:t>
            </a:r>
            <a:endParaRPr lang="en-US" dirty="0">
              <a:solidFill>
                <a:schemeClr val="tx1">
                  <a:lumMod val="65000"/>
                  <a:lumOff val="35000"/>
                </a:schemeClr>
              </a:solidFill>
              <a:latin typeface="Roboto"/>
              <a:ea typeface="Roboto"/>
            </a:endParaRPr>
          </a:p>
          <a:p>
            <a:pPr marL="1123315" lvl="3" indent="-514350">
              <a:lnSpc>
                <a:spcPts val="3375"/>
              </a:lnSpc>
              <a:spcBef>
                <a:spcPts val="0"/>
              </a:spcBef>
              <a:spcAft>
                <a:spcPts val="600"/>
              </a:spcAft>
              <a:buFont typeface="Arial,Sans-Serif" panose="020B0604020202020204" pitchFamily="34" charset="0"/>
            </a:pPr>
            <a:r>
              <a:rPr lang="en-GB" dirty="0">
                <a:solidFill>
                  <a:schemeClr val="tx1">
                    <a:lumMod val="65000"/>
                    <a:lumOff val="35000"/>
                  </a:schemeClr>
                </a:solidFill>
                <a:latin typeface="Roboto"/>
                <a:ea typeface="Roboto"/>
              </a:rPr>
              <a:t>Even spacing – don’t cram information in</a:t>
            </a:r>
            <a:endParaRPr lang="en-US" dirty="0">
              <a:solidFill>
                <a:schemeClr val="tx1">
                  <a:lumMod val="65000"/>
                  <a:lumOff val="35000"/>
                </a:schemeClr>
              </a:solidFill>
              <a:latin typeface="Roboto"/>
              <a:ea typeface="Roboto"/>
            </a:endParaRPr>
          </a:p>
          <a:p>
            <a:pPr marL="1123315" lvl="3" indent="-514350">
              <a:lnSpc>
                <a:spcPts val="3375"/>
              </a:lnSpc>
              <a:spcBef>
                <a:spcPts val="0"/>
              </a:spcBef>
              <a:spcAft>
                <a:spcPts val="600"/>
              </a:spcAft>
              <a:buFont typeface="Arial,Sans-Serif" panose="020B0604020202020204" pitchFamily="34" charset="0"/>
            </a:pPr>
            <a:r>
              <a:rPr lang="en-GB" b="1" dirty="0">
                <a:solidFill>
                  <a:schemeClr val="tx1">
                    <a:lumMod val="65000"/>
                    <a:lumOff val="35000"/>
                  </a:schemeClr>
                </a:solidFill>
                <a:latin typeface="Roboto"/>
                <a:ea typeface="Roboto"/>
              </a:rPr>
              <a:t>Bold </a:t>
            </a:r>
            <a:r>
              <a:rPr lang="en-GB" dirty="0">
                <a:solidFill>
                  <a:schemeClr val="tx1">
                    <a:lumMod val="65000"/>
                    <a:lumOff val="35000"/>
                  </a:schemeClr>
                </a:solidFill>
                <a:latin typeface="Roboto"/>
                <a:ea typeface="Roboto"/>
              </a:rPr>
              <a:t>characters are clearer than </a:t>
            </a:r>
            <a:r>
              <a:rPr lang="en-GB" u="sng" dirty="0">
                <a:solidFill>
                  <a:schemeClr val="tx1">
                    <a:lumMod val="65000"/>
                    <a:lumOff val="35000"/>
                  </a:schemeClr>
                </a:solidFill>
                <a:latin typeface="Roboto"/>
                <a:ea typeface="Roboto"/>
              </a:rPr>
              <a:t>underlining</a:t>
            </a:r>
            <a:endParaRPr lang="en-US" dirty="0">
              <a:solidFill>
                <a:schemeClr val="tx1">
                  <a:lumMod val="65000"/>
                  <a:lumOff val="35000"/>
                </a:schemeClr>
              </a:solidFill>
              <a:latin typeface="Roboto"/>
              <a:ea typeface="Roboto"/>
            </a:endParaRPr>
          </a:p>
          <a:p>
            <a:pPr marL="1123315" lvl="3" indent="-514350">
              <a:lnSpc>
                <a:spcPts val="3375"/>
              </a:lnSpc>
              <a:spcBef>
                <a:spcPts val="0"/>
              </a:spcBef>
              <a:spcAft>
                <a:spcPts val="600"/>
              </a:spcAft>
              <a:buFont typeface="Arial,Sans-Serif" panose="020B0604020202020204" pitchFamily="34" charset="0"/>
            </a:pPr>
            <a:r>
              <a:rPr lang="en-GB" dirty="0">
                <a:solidFill>
                  <a:schemeClr val="tx1">
                    <a:lumMod val="65000"/>
                    <a:lumOff val="35000"/>
                  </a:schemeClr>
                </a:solidFill>
                <a:latin typeface="Roboto"/>
                <a:ea typeface="Roboto"/>
              </a:rPr>
              <a:t>Avoid </a:t>
            </a:r>
            <a:r>
              <a:rPr lang="en-GB" b="0" i="0" u="none" strike="noStrike" dirty="0">
                <a:solidFill>
                  <a:srgbClr val="FF0000"/>
                </a:solidFill>
                <a:effectLst/>
                <a:latin typeface="Old English Text MT" panose="03040902040508030806" pitchFamily="66" charset="77"/>
              </a:rPr>
              <a:t>elaborate</a:t>
            </a:r>
            <a:r>
              <a:rPr lang="en-GB" dirty="0">
                <a:solidFill>
                  <a:schemeClr val="tx1">
                    <a:lumMod val="65000"/>
                    <a:lumOff val="35000"/>
                  </a:schemeClr>
                </a:solidFill>
                <a:latin typeface="Roboto"/>
                <a:ea typeface="Roboto"/>
              </a:rPr>
              <a:t> fonts</a:t>
            </a:r>
          </a:p>
          <a:p>
            <a:pPr marL="523240" indent="-514350">
              <a:spcBef>
                <a:spcPts val="1125"/>
              </a:spcBef>
              <a:buFont typeface="Arial,Sans-Serif" panose="020B0604020202020204" pitchFamily="34" charset="0"/>
            </a:pPr>
            <a:r>
              <a:rPr lang="en-GB" b="1" dirty="0">
                <a:solidFill>
                  <a:schemeClr val="tx1">
                    <a:lumMod val="65000"/>
                    <a:lumOff val="35000"/>
                  </a:schemeClr>
                </a:solidFill>
                <a:latin typeface="Roboto"/>
                <a:ea typeface="Roboto"/>
              </a:rPr>
              <a:t>Check spelling!</a:t>
            </a:r>
            <a:endParaRPr lang="en-US" dirty="0">
              <a:solidFill>
                <a:schemeClr val="tx1">
                  <a:lumMod val="65000"/>
                  <a:lumOff val="35000"/>
                </a:schemeClr>
              </a:solidFill>
              <a:latin typeface="Roboto"/>
              <a:ea typeface="Roboto"/>
            </a:endParaRPr>
          </a:p>
        </p:txBody>
      </p:sp>
      <p:sp>
        <p:nvSpPr>
          <p:cNvPr id="2" name="Rectangle 1">
            <a:extLst>
              <a:ext uri="{FF2B5EF4-FFF2-40B4-BE49-F238E27FC236}">
                <a16:creationId xmlns:a16="http://schemas.microsoft.com/office/drawing/2014/main" id="{19D13BB2-1FA8-AC8D-48D2-85937C765EE5}"/>
              </a:ext>
            </a:extLst>
          </p:cNvPr>
          <p:cNvSpPr/>
          <p:nvPr/>
        </p:nvSpPr>
        <p:spPr>
          <a:xfrm>
            <a:off x="3889829" y="2394857"/>
            <a:ext cx="406400" cy="6676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DBBEDEA9-2F34-4B8A-DC62-47B4DD7F3370}"/>
              </a:ext>
            </a:extLst>
          </p:cNvPr>
          <p:cNvSpPr/>
          <p:nvPr/>
        </p:nvSpPr>
        <p:spPr>
          <a:xfrm>
            <a:off x="5072742" y="4377721"/>
            <a:ext cx="5101771" cy="6676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55BE2A70-59F7-015C-15E4-2A26BFEEEBDA}"/>
              </a:ext>
            </a:extLst>
          </p:cNvPr>
          <p:cNvSpPr/>
          <p:nvPr/>
        </p:nvSpPr>
        <p:spPr>
          <a:xfrm>
            <a:off x="3011715" y="6045200"/>
            <a:ext cx="2910114" cy="4862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65902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0402E1-6C0A-4E6D-8D44-05DF484FFB34}"/>
              </a:ext>
            </a:extLst>
          </p:cNvPr>
          <p:cNvSpPr>
            <a:spLocks noGrp="1"/>
          </p:cNvSpPr>
          <p:nvPr>
            <p:ph type="title"/>
          </p:nvPr>
        </p:nvSpPr>
        <p:spPr>
          <a:xfrm>
            <a:off x="9915897" y="547943"/>
            <a:ext cx="8113860" cy="973558"/>
          </a:xfrm>
        </p:spPr>
        <p:txBody>
          <a:bodyPr>
            <a:normAutofit/>
          </a:bodyPr>
          <a:lstStyle/>
          <a:p>
            <a:pPr marL="13970"/>
            <a:r>
              <a:rPr lang="en-GB" dirty="0">
                <a:solidFill>
                  <a:schemeClr val="tx1">
                    <a:lumMod val="75000"/>
                    <a:lumOff val="25000"/>
                  </a:schemeClr>
                </a:solidFill>
                <a:latin typeface="Roboto"/>
                <a:ea typeface="Roboto"/>
              </a:rPr>
              <a:t>What to include in your CV</a:t>
            </a:r>
            <a:endParaRPr lang="en-GB" dirty="0">
              <a:solidFill>
                <a:schemeClr val="tx1">
                  <a:lumMod val="75000"/>
                  <a:lumOff val="25000"/>
                </a:schemeClr>
              </a:solidFill>
            </a:endParaRPr>
          </a:p>
        </p:txBody>
      </p:sp>
      <p:sp>
        <p:nvSpPr>
          <p:cNvPr id="6" name="Rectangle 5">
            <a:extLst>
              <a:ext uri="{FF2B5EF4-FFF2-40B4-BE49-F238E27FC236}">
                <a16:creationId xmlns:a16="http://schemas.microsoft.com/office/drawing/2014/main" id="{861A6EA4-D816-69DA-5673-71A9DEB8B75A}"/>
              </a:ext>
            </a:extLst>
          </p:cNvPr>
          <p:cNvSpPr/>
          <p:nvPr/>
        </p:nvSpPr>
        <p:spPr>
          <a:xfrm>
            <a:off x="13062196" y="1828907"/>
            <a:ext cx="3672408" cy="3240360"/>
          </a:xfrm>
          <a:prstGeom prst="rect">
            <a:avLst/>
          </a:prstGeom>
          <a:ln>
            <a:solidFill>
              <a:srgbClr val="FFC000"/>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1371600" eaLnBrk="0" fontAlgn="base" hangingPunct="0">
              <a:spcBef>
                <a:spcPct val="0"/>
              </a:spcBef>
              <a:spcAft>
                <a:spcPct val="0"/>
              </a:spcAft>
            </a:pPr>
            <a:endParaRPr lang="en-GB" sz="2700">
              <a:solidFill>
                <a:prstClr val="black"/>
              </a:solidFill>
              <a:latin typeface="Arial"/>
            </a:endParaRPr>
          </a:p>
        </p:txBody>
      </p:sp>
      <p:pic>
        <p:nvPicPr>
          <p:cNvPr id="7" name="Picture 6">
            <a:extLst>
              <a:ext uri="{FF2B5EF4-FFF2-40B4-BE49-F238E27FC236}">
                <a16:creationId xmlns:a16="http://schemas.microsoft.com/office/drawing/2014/main" id="{6C9120DE-7B7E-1E4C-AA4C-E884B51CFE2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358341" y="1936919"/>
            <a:ext cx="1104614" cy="1311729"/>
          </a:xfrm>
          <a:prstGeom prst="rect">
            <a:avLst/>
          </a:prstGeom>
        </p:spPr>
      </p:pic>
      <p:sp>
        <p:nvSpPr>
          <p:cNvPr id="8" name="TextBox 7">
            <a:extLst>
              <a:ext uri="{FF2B5EF4-FFF2-40B4-BE49-F238E27FC236}">
                <a16:creationId xmlns:a16="http://schemas.microsoft.com/office/drawing/2014/main" id="{364A07F9-7484-D5FA-5DB0-C5C227C6FB38}"/>
              </a:ext>
            </a:extLst>
          </p:cNvPr>
          <p:cNvSpPr txBox="1"/>
          <p:nvPr/>
        </p:nvSpPr>
        <p:spPr>
          <a:xfrm>
            <a:off x="13294489" y="3160762"/>
            <a:ext cx="3224091" cy="1754326"/>
          </a:xfrm>
          <a:prstGeom prst="rect">
            <a:avLst/>
          </a:prstGeom>
          <a:noFill/>
        </p:spPr>
        <p:txBody>
          <a:bodyPr wrap="square" rtlCol="0">
            <a:spAutoFit/>
          </a:bodyPr>
          <a:lstStyle/>
          <a:p>
            <a:pPr defTabSz="1371600" eaLnBrk="0" fontAlgn="base" hangingPunct="0">
              <a:spcBef>
                <a:spcPct val="0"/>
              </a:spcBef>
              <a:spcAft>
                <a:spcPct val="0"/>
              </a:spcAft>
            </a:pPr>
            <a:r>
              <a:rPr lang="en-GB" sz="2700" dirty="0">
                <a:solidFill>
                  <a:prstClr val="black"/>
                </a:solidFill>
                <a:latin typeface="Roboto"/>
              </a:rPr>
              <a:t>Headings are up to you – tailor them to the employer and the job.</a:t>
            </a:r>
          </a:p>
        </p:txBody>
      </p:sp>
      <p:grpSp>
        <p:nvGrpSpPr>
          <p:cNvPr id="9" name="Group 8">
            <a:extLst>
              <a:ext uri="{FF2B5EF4-FFF2-40B4-BE49-F238E27FC236}">
                <a16:creationId xmlns:a16="http://schemas.microsoft.com/office/drawing/2014/main" id="{22A67402-5C78-60AD-7BD4-03D13DA1869F}"/>
              </a:ext>
            </a:extLst>
          </p:cNvPr>
          <p:cNvGrpSpPr/>
          <p:nvPr/>
        </p:nvGrpSpPr>
        <p:grpSpPr>
          <a:xfrm>
            <a:off x="1975058" y="1863866"/>
            <a:ext cx="8751000" cy="6240385"/>
            <a:chOff x="35496" y="1556792"/>
            <a:chExt cx="6563574" cy="4680520"/>
          </a:xfrm>
        </p:grpSpPr>
        <p:sp>
          <p:nvSpPr>
            <p:cNvPr id="10" name="TextBox 9">
              <a:extLst>
                <a:ext uri="{FF2B5EF4-FFF2-40B4-BE49-F238E27FC236}">
                  <a16:creationId xmlns:a16="http://schemas.microsoft.com/office/drawing/2014/main" id="{583B802D-79C4-76CB-FD2B-DB123CE653D1}"/>
                </a:ext>
              </a:extLst>
            </p:cNvPr>
            <p:cNvSpPr txBox="1"/>
            <p:nvPr/>
          </p:nvSpPr>
          <p:spPr>
            <a:xfrm>
              <a:off x="720769" y="2317333"/>
              <a:ext cx="2114041" cy="246221"/>
            </a:xfrm>
            <a:prstGeom prst="rect">
              <a:avLst/>
            </a:prstGeom>
            <a:noFill/>
          </p:spPr>
          <p:txBody>
            <a:bodyPr wrap="none" rtlCol="0">
              <a:spAutoFit/>
            </a:bodyPr>
            <a:lstStyle/>
            <a:p>
              <a:pPr defTabSz="1371600" eaLnBrk="0" fontAlgn="base" hangingPunct="0">
                <a:spcBef>
                  <a:spcPct val="0"/>
                </a:spcBef>
                <a:spcAft>
                  <a:spcPct val="0"/>
                </a:spcAft>
              </a:pPr>
              <a:r>
                <a:rPr lang="en-GB" dirty="0">
                  <a:solidFill>
                    <a:srgbClr val="1F497D">
                      <a:lumMod val="75000"/>
                    </a:srgbClr>
                  </a:solidFill>
                  <a:latin typeface="Arial" panose="020B0604020202020204" pitchFamily="34" charset="0"/>
                  <a:sym typeface="Wingdings"/>
                </a:rPr>
                <a:t>		</a:t>
              </a:r>
              <a:endParaRPr lang="en-GB" dirty="0">
                <a:solidFill>
                  <a:srgbClr val="1F497D">
                    <a:lumMod val="75000"/>
                  </a:srgbClr>
                </a:solidFill>
                <a:latin typeface="Arial" panose="020B0604020202020204" pitchFamily="34" charset="0"/>
              </a:endParaRPr>
            </a:p>
          </p:txBody>
        </p:sp>
        <p:pic>
          <p:nvPicPr>
            <p:cNvPr id="11" name="Picture 10">
              <a:extLst>
                <a:ext uri="{FF2B5EF4-FFF2-40B4-BE49-F238E27FC236}">
                  <a16:creationId xmlns:a16="http://schemas.microsoft.com/office/drawing/2014/main" id="{D0625173-9A2E-B8F2-6256-E2C2171ED02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08801" y="2420257"/>
              <a:ext cx="610871" cy="45719"/>
            </a:xfrm>
            <a:prstGeom prst="rect">
              <a:avLst/>
            </a:prstGeom>
          </p:spPr>
        </p:pic>
        <p:pic>
          <p:nvPicPr>
            <p:cNvPr id="12" name="Picture 11">
              <a:extLst>
                <a:ext uri="{FF2B5EF4-FFF2-40B4-BE49-F238E27FC236}">
                  <a16:creationId xmlns:a16="http://schemas.microsoft.com/office/drawing/2014/main" id="{6C959B55-621F-1A50-A0D8-CC807CBBF7C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5496" y="3443459"/>
              <a:ext cx="3642460" cy="2793853"/>
            </a:xfrm>
            <a:prstGeom prst="rect">
              <a:avLst/>
            </a:prstGeom>
          </p:spPr>
        </p:pic>
        <p:pic>
          <p:nvPicPr>
            <p:cNvPr id="13" name="Picture 12">
              <a:extLst>
                <a:ext uri="{FF2B5EF4-FFF2-40B4-BE49-F238E27FC236}">
                  <a16:creationId xmlns:a16="http://schemas.microsoft.com/office/drawing/2014/main" id="{C947CC55-5D79-1FDA-1EF8-3387FFBE48A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749964" y="1556792"/>
              <a:ext cx="2849106" cy="4680520"/>
            </a:xfrm>
            <a:prstGeom prst="rect">
              <a:avLst/>
            </a:prstGeom>
          </p:spPr>
        </p:pic>
        <p:pic>
          <p:nvPicPr>
            <p:cNvPr id="14" name="Picture 13">
              <a:extLst>
                <a:ext uri="{FF2B5EF4-FFF2-40B4-BE49-F238E27FC236}">
                  <a16:creationId xmlns:a16="http://schemas.microsoft.com/office/drawing/2014/main" id="{C7188C10-FB71-9478-4587-599A4E72FAAB}"/>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5496" y="2618415"/>
              <a:ext cx="3642460" cy="868218"/>
            </a:xfrm>
            <a:prstGeom prst="rect">
              <a:avLst/>
            </a:prstGeom>
          </p:spPr>
        </p:pic>
        <p:pic>
          <p:nvPicPr>
            <p:cNvPr id="15" name="Picture 14">
              <a:extLst>
                <a:ext uri="{FF2B5EF4-FFF2-40B4-BE49-F238E27FC236}">
                  <a16:creationId xmlns:a16="http://schemas.microsoft.com/office/drawing/2014/main" id="{FB32EB3B-47E9-9714-F9DA-253A7E5FBE2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44905" y="2432972"/>
              <a:ext cx="610871" cy="45719"/>
            </a:xfrm>
            <a:prstGeom prst="rect">
              <a:avLst/>
            </a:prstGeom>
          </p:spPr>
        </p:pic>
        <p:pic>
          <p:nvPicPr>
            <p:cNvPr id="16" name="Picture 15">
              <a:extLst>
                <a:ext uri="{FF2B5EF4-FFF2-40B4-BE49-F238E27FC236}">
                  <a16:creationId xmlns:a16="http://schemas.microsoft.com/office/drawing/2014/main" id="{A86068DC-0767-2883-6702-D7DC5F61F9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09001" y="2432971"/>
              <a:ext cx="610871" cy="45719"/>
            </a:xfrm>
            <a:prstGeom prst="rect">
              <a:avLst/>
            </a:prstGeom>
          </p:spPr>
        </p:pic>
        <p:sp>
          <p:nvSpPr>
            <p:cNvPr id="17" name="Rectangle 16">
              <a:extLst>
                <a:ext uri="{FF2B5EF4-FFF2-40B4-BE49-F238E27FC236}">
                  <a16:creationId xmlns:a16="http://schemas.microsoft.com/office/drawing/2014/main" id="{243C624D-1A8D-1B12-7EBB-8CF93857F5A9}"/>
                </a:ext>
              </a:extLst>
            </p:cNvPr>
            <p:cNvSpPr/>
            <p:nvPr/>
          </p:nvSpPr>
          <p:spPr>
            <a:xfrm>
              <a:off x="863848" y="1988856"/>
              <a:ext cx="2340000" cy="144000"/>
            </a:xfrm>
            <a:prstGeom prst="rect">
              <a:avLst/>
            </a:prstGeom>
            <a:solidFill>
              <a:srgbClr val="132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eaLnBrk="0" fontAlgn="base" hangingPunct="0">
                <a:spcBef>
                  <a:spcPct val="0"/>
                </a:spcBef>
                <a:spcAft>
                  <a:spcPct val="0"/>
                </a:spcAft>
              </a:pPr>
              <a:endParaRPr lang="en-GB" sz="2700">
                <a:solidFill>
                  <a:prstClr val="white"/>
                </a:solidFill>
                <a:latin typeface="Arial"/>
              </a:endParaRPr>
            </a:p>
          </p:txBody>
        </p:sp>
        <p:sp>
          <p:nvSpPr>
            <p:cNvPr id="18" name="Rectangle 17">
              <a:extLst>
                <a:ext uri="{FF2B5EF4-FFF2-40B4-BE49-F238E27FC236}">
                  <a16:creationId xmlns:a16="http://schemas.microsoft.com/office/drawing/2014/main" id="{F5DA2790-B059-EA32-5E09-3B1866E56C3D}"/>
                </a:ext>
              </a:extLst>
            </p:cNvPr>
            <p:cNvSpPr/>
            <p:nvPr/>
          </p:nvSpPr>
          <p:spPr>
            <a:xfrm>
              <a:off x="323528" y="1844824"/>
              <a:ext cx="3426436" cy="4320480"/>
            </a:xfrm>
            <a:prstGeom prst="rect">
              <a:avLst/>
            </a:prstGeom>
            <a:noFill/>
            <a:ln w="12700">
              <a:solidFill>
                <a:srgbClr val="132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eaLnBrk="0" fontAlgn="base" hangingPunct="0">
                <a:spcBef>
                  <a:spcPct val="0"/>
                </a:spcBef>
                <a:spcAft>
                  <a:spcPct val="0"/>
                </a:spcAft>
              </a:pPr>
              <a:endParaRPr lang="en-GB" sz="2700">
                <a:solidFill>
                  <a:prstClr val="white"/>
                </a:solidFill>
                <a:latin typeface="Arial"/>
              </a:endParaRPr>
            </a:p>
          </p:txBody>
        </p:sp>
      </p:grpSp>
      <p:sp>
        <p:nvSpPr>
          <p:cNvPr id="19" name="Rectangle 18">
            <a:extLst>
              <a:ext uri="{FF2B5EF4-FFF2-40B4-BE49-F238E27FC236}">
                <a16:creationId xmlns:a16="http://schemas.microsoft.com/office/drawing/2014/main" id="{71B23166-C83A-7D13-EBF7-3C78FA6F4DAD}"/>
              </a:ext>
            </a:extLst>
          </p:cNvPr>
          <p:cNvSpPr/>
          <p:nvPr/>
        </p:nvSpPr>
        <p:spPr>
          <a:xfrm>
            <a:off x="13062196" y="5247915"/>
            <a:ext cx="3672408" cy="3240360"/>
          </a:xfrm>
          <a:prstGeom prst="rect">
            <a:avLst/>
          </a:prstGeom>
          <a:ln>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1371600" eaLnBrk="0" fontAlgn="base" hangingPunct="0">
              <a:spcBef>
                <a:spcPct val="0"/>
              </a:spcBef>
              <a:spcAft>
                <a:spcPct val="0"/>
              </a:spcAft>
            </a:pPr>
            <a:endParaRPr lang="en-GB" sz="2700">
              <a:solidFill>
                <a:prstClr val="black"/>
              </a:solidFill>
              <a:latin typeface="Arial"/>
            </a:endParaRPr>
          </a:p>
        </p:txBody>
      </p:sp>
      <p:pic>
        <p:nvPicPr>
          <p:cNvPr id="20" name="Picture 19">
            <a:extLst>
              <a:ext uri="{FF2B5EF4-FFF2-40B4-BE49-F238E27FC236}">
                <a16:creationId xmlns:a16="http://schemas.microsoft.com/office/drawing/2014/main" id="{FC08AD39-D138-B310-6EC0-ADFF3A07BE2B}"/>
              </a:ext>
            </a:extLst>
          </p:cNvPr>
          <p:cNvPicPr>
            <a:picLocks noChangeAspect="1"/>
          </p:cNvPicPr>
          <p:nvPr/>
        </p:nvPicPr>
        <p:blipFill rotWithShape="1">
          <a:blip r:embed="rId2" cstate="email">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14358341" y="5355927"/>
            <a:ext cx="1104614" cy="1311729"/>
          </a:xfrm>
          <a:prstGeom prst="rect">
            <a:avLst/>
          </a:prstGeom>
        </p:spPr>
      </p:pic>
      <p:sp>
        <p:nvSpPr>
          <p:cNvPr id="21" name="TextBox 20">
            <a:extLst>
              <a:ext uri="{FF2B5EF4-FFF2-40B4-BE49-F238E27FC236}">
                <a16:creationId xmlns:a16="http://schemas.microsoft.com/office/drawing/2014/main" id="{52755950-582B-E0AD-C07F-F32948C429B1}"/>
              </a:ext>
            </a:extLst>
          </p:cNvPr>
          <p:cNvSpPr txBox="1"/>
          <p:nvPr/>
        </p:nvSpPr>
        <p:spPr>
          <a:xfrm>
            <a:off x="13278220" y="6581435"/>
            <a:ext cx="3293124" cy="1754326"/>
          </a:xfrm>
          <a:prstGeom prst="rect">
            <a:avLst/>
          </a:prstGeom>
          <a:noFill/>
        </p:spPr>
        <p:txBody>
          <a:bodyPr wrap="square" rtlCol="0">
            <a:spAutoFit/>
          </a:bodyPr>
          <a:lstStyle/>
          <a:p>
            <a:pPr defTabSz="1371600" eaLnBrk="0" fontAlgn="base" hangingPunct="0">
              <a:spcBef>
                <a:spcPct val="0"/>
              </a:spcBef>
              <a:spcAft>
                <a:spcPct val="0"/>
              </a:spcAft>
            </a:pPr>
            <a:r>
              <a:rPr lang="en-GB" sz="2700" dirty="0">
                <a:solidFill>
                  <a:srgbClr val="000000"/>
                </a:solidFill>
                <a:latin typeface="Arial" panose="020B0604020202020204" pitchFamily="34" charset="0"/>
              </a:rPr>
              <a:t>Create a master CV documenting all your experience in detail to reference.</a:t>
            </a:r>
          </a:p>
        </p:txBody>
      </p:sp>
    </p:spTree>
    <p:extLst>
      <p:ext uri="{BB962C8B-B14F-4D97-AF65-F5344CB8AC3E}">
        <p14:creationId xmlns:p14="http://schemas.microsoft.com/office/powerpoint/2010/main" val="131617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9" grpId="0" animBg="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5E3EB02-D467-284F-E438-C7B2B6190268}"/>
              </a:ext>
            </a:extLst>
          </p:cNvPr>
          <p:cNvSpPr txBox="1"/>
          <p:nvPr/>
        </p:nvSpPr>
        <p:spPr>
          <a:xfrm>
            <a:off x="1424940" y="2383408"/>
            <a:ext cx="15438120"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Calibri"/>
              <a:buChar char="-"/>
            </a:pPr>
            <a:r>
              <a:rPr lang="en-GB" sz="3200" dirty="0">
                <a:solidFill>
                  <a:srgbClr val="7F7F7F"/>
                </a:solidFill>
                <a:cs typeface="Arial"/>
              </a:rPr>
              <a:t>No photo (for UK)</a:t>
            </a:r>
            <a:r>
              <a:rPr lang="en-US" sz="3200" dirty="0">
                <a:cs typeface="Arial"/>
              </a:rPr>
              <a:t>​</a:t>
            </a:r>
            <a:endParaRPr lang="en-US" sz="3200" dirty="0">
              <a:ea typeface="Roboto"/>
              <a:cs typeface="Arial"/>
            </a:endParaRPr>
          </a:p>
          <a:p>
            <a:pPr marL="342900" indent="-342900">
              <a:buFont typeface="Calibri"/>
              <a:buChar char="-"/>
            </a:pPr>
            <a:r>
              <a:rPr lang="en-GB" sz="3200" dirty="0">
                <a:solidFill>
                  <a:srgbClr val="7F7F7F"/>
                </a:solidFill>
                <a:cs typeface="Arial"/>
              </a:rPr>
              <a:t>Could include LinkedIn in profile</a:t>
            </a:r>
            <a:r>
              <a:rPr lang="en-US" sz="3200" dirty="0">
                <a:cs typeface="Arial"/>
              </a:rPr>
              <a:t>​</a:t>
            </a:r>
            <a:endParaRPr lang="en-GB" sz="3200" dirty="0">
              <a:ea typeface="Roboto"/>
              <a:cs typeface="Arial"/>
            </a:endParaRPr>
          </a:p>
          <a:p>
            <a:pPr marL="342900" indent="-342900">
              <a:buFont typeface="Calibri"/>
              <a:buChar char="-"/>
            </a:pPr>
            <a:r>
              <a:rPr lang="en-GB" sz="3200" dirty="0">
                <a:solidFill>
                  <a:srgbClr val="7F7F7F"/>
                </a:solidFill>
                <a:cs typeface="Arial"/>
              </a:rPr>
              <a:t>Plain white background</a:t>
            </a:r>
            <a:r>
              <a:rPr lang="en-GB" sz="3200" dirty="0">
                <a:cs typeface="Arial"/>
              </a:rPr>
              <a:t>​</a:t>
            </a:r>
            <a:endParaRPr lang="en-GB" sz="3200" dirty="0">
              <a:ea typeface="Roboto"/>
              <a:cs typeface="Arial"/>
            </a:endParaRPr>
          </a:p>
          <a:p>
            <a:pPr marL="342900" indent="-342900">
              <a:buFont typeface="Calibri"/>
              <a:buChar char="-"/>
            </a:pPr>
            <a:r>
              <a:rPr lang="en-GB" sz="3200" dirty="0">
                <a:solidFill>
                  <a:srgbClr val="7F7F7F"/>
                </a:solidFill>
                <a:cs typeface="Arial"/>
              </a:rPr>
              <a:t>Consistent vertical alignment &amp; clear section breaks</a:t>
            </a:r>
            <a:r>
              <a:rPr lang="en-US" sz="3200" dirty="0">
                <a:cs typeface="Arial"/>
              </a:rPr>
              <a:t>​</a:t>
            </a:r>
            <a:endParaRPr lang="en-GB" sz="3200" dirty="0">
              <a:ea typeface="Roboto"/>
              <a:cs typeface="Arial"/>
            </a:endParaRPr>
          </a:p>
          <a:p>
            <a:pPr marL="342900" indent="-342900">
              <a:buFont typeface="Calibri"/>
              <a:buChar char="-"/>
            </a:pPr>
            <a:r>
              <a:rPr lang="en-GB" sz="3200" dirty="0">
                <a:solidFill>
                  <a:srgbClr val="7F7F7F"/>
                </a:solidFill>
                <a:cs typeface="Arial"/>
              </a:rPr>
              <a:t>Limited number of font variations (size, </a:t>
            </a:r>
            <a:r>
              <a:rPr lang="en-GB" sz="3200" i="1" dirty="0">
                <a:solidFill>
                  <a:srgbClr val="7F7F7F"/>
                </a:solidFill>
                <a:cs typeface="Arial"/>
              </a:rPr>
              <a:t>italics</a:t>
            </a:r>
            <a:r>
              <a:rPr lang="en-GB" sz="3200" dirty="0">
                <a:solidFill>
                  <a:srgbClr val="7F7F7F"/>
                </a:solidFill>
                <a:cs typeface="Arial"/>
              </a:rPr>
              <a:t>, caps)</a:t>
            </a:r>
            <a:r>
              <a:rPr lang="en-US" sz="3200" dirty="0">
                <a:cs typeface="Arial"/>
              </a:rPr>
              <a:t>​</a:t>
            </a:r>
            <a:endParaRPr lang="en-GB" sz="3200" dirty="0">
              <a:ea typeface="Roboto"/>
              <a:cs typeface="Arial"/>
            </a:endParaRPr>
          </a:p>
          <a:p>
            <a:pPr marL="342900" indent="-342900">
              <a:buFont typeface="Calibri"/>
              <a:buChar char="-"/>
            </a:pPr>
            <a:r>
              <a:rPr lang="en-GB" sz="3200" dirty="0">
                <a:solidFill>
                  <a:srgbClr val="7F7F7F"/>
                </a:solidFill>
                <a:cs typeface="Arial"/>
              </a:rPr>
              <a:t>Included position, company, dates</a:t>
            </a:r>
            <a:r>
              <a:rPr lang="en-US" sz="3200" dirty="0">
                <a:cs typeface="Arial"/>
              </a:rPr>
              <a:t>​</a:t>
            </a:r>
            <a:endParaRPr lang="en-GB" sz="3200" dirty="0">
              <a:ea typeface="Roboto"/>
              <a:cs typeface="Arial"/>
            </a:endParaRPr>
          </a:p>
          <a:p>
            <a:endParaRPr lang="en-US" sz="3200">
              <a:solidFill>
                <a:srgbClr val="000000"/>
              </a:solidFill>
              <a:ea typeface="Roboto"/>
              <a:cs typeface="Arial"/>
            </a:endParaRPr>
          </a:p>
          <a:p>
            <a:r>
              <a:rPr lang="en-GB" sz="3200" b="1" dirty="0">
                <a:solidFill>
                  <a:srgbClr val="7F7F7F"/>
                </a:solidFill>
                <a:cs typeface="Arial"/>
              </a:rPr>
              <a:t>Bullet points with specific examples</a:t>
            </a:r>
            <a:r>
              <a:rPr lang="en-US" sz="3200" dirty="0">
                <a:cs typeface="Arial"/>
              </a:rPr>
              <a:t>​</a:t>
            </a:r>
            <a:endParaRPr lang="en-US" sz="3200" dirty="0">
              <a:ea typeface="Roboto"/>
              <a:cs typeface="Arial"/>
            </a:endParaRPr>
          </a:p>
          <a:p>
            <a:r>
              <a:rPr lang="en-GB" sz="3200" dirty="0">
                <a:solidFill>
                  <a:srgbClr val="7F7F7F"/>
                </a:solidFill>
                <a:cs typeface="Arial"/>
              </a:rPr>
              <a:t> - Start with action verb</a:t>
            </a:r>
            <a:r>
              <a:rPr lang="en-US" sz="3200" dirty="0">
                <a:cs typeface="Arial"/>
              </a:rPr>
              <a:t>​</a:t>
            </a:r>
            <a:endParaRPr lang="en-US" sz="3200" dirty="0">
              <a:ea typeface="Roboto"/>
              <a:cs typeface="Arial"/>
            </a:endParaRPr>
          </a:p>
          <a:p>
            <a:r>
              <a:rPr lang="en-GB" sz="3200" dirty="0">
                <a:solidFill>
                  <a:srgbClr val="7F7F7F"/>
                </a:solidFill>
                <a:cs typeface="Arial"/>
              </a:rPr>
              <a:t> - Description</a:t>
            </a:r>
            <a:r>
              <a:rPr lang="en-US" sz="3200" dirty="0">
                <a:cs typeface="Arial"/>
              </a:rPr>
              <a:t>​</a:t>
            </a:r>
            <a:endParaRPr lang="en-US" sz="3200" dirty="0">
              <a:ea typeface="Roboto"/>
              <a:cs typeface="Arial"/>
            </a:endParaRPr>
          </a:p>
          <a:p>
            <a:r>
              <a:rPr lang="en-GB" sz="3200" dirty="0">
                <a:solidFill>
                  <a:srgbClr val="7F7F7F"/>
                </a:solidFill>
                <a:cs typeface="Arial"/>
              </a:rPr>
              <a:t> - Result/outcome </a:t>
            </a:r>
            <a:r>
              <a:rPr lang="en-GB" sz="3200" i="1" dirty="0">
                <a:solidFill>
                  <a:srgbClr val="7F7F7F"/>
                </a:solidFill>
                <a:cs typeface="Arial"/>
              </a:rPr>
              <a:t>(if possible)</a:t>
            </a:r>
            <a:endParaRPr lang="en-GB" sz="3200" i="1" dirty="0">
              <a:solidFill>
                <a:srgbClr val="7F7F7F"/>
              </a:solidFill>
              <a:ea typeface="Roboto"/>
              <a:cs typeface="Arial"/>
            </a:endParaRPr>
          </a:p>
        </p:txBody>
      </p:sp>
      <p:sp>
        <p:nvSpPr>
          <p:cNvPr id="2" name="TextBox 1">
            <a:extLst>
              <a:ext uri="{FF2B5EF4-FFF2-40B4-BE49-F238E27FC236}">
                <a16:creationId xmlns:a16="http://schemas.microsoft.com/office/drawing/2014/main" id="{B94B8A10-E72C-B21E-0166-DEF6EFA5D41B}"/>
              </a:ext>
            </a:extLst>
          </p:cNvPr>
          <p:cNvSpPr txBox="1"/>
          <p:nvPr/>
        </p:nvSpPr>
        <p:spPr>
          <a:xfrm>
            <a:off x="11612880" y="457200"/>
            <a:ext cx="6492240" cy="830997"/>
          </a:xfrm>
          <a:prstGeom prst="rect">
            <a:avLst/>
          </a:prstGeom>
          <a:noFill/>
        </p:spPr>
        <p:txBody>
          <a:bodyPr wrap="square" rtlCol="0">
            <a:spAutoFit/>
          </a:bodyPr>
          <a:lstStyle/>
          <a:p>
            <a:r>
              <a:rPr lang="en-GB" sz="4800" b="1" dirty="0">
                <a:solidFill>
                  <a:schemeClr val="tx1">
                    <a:lumMod val="75000"/>
                    <a:lumOff val="25000"/>
                  </a:schemeClr>
                </a:solidFill>
              </a:rPr>
              <a:t>Some points on layout</a:t>
            </a:r>
          </a:p>
        </p:txBody>
      </p:sp>
    </p:spTree>
    <p:extLst>
      <p:ext uri="{BB962C8B-B14F-4D97-AF65-F5344CB8AC3E}">
        <p14:creationId xmlns:p14="http://schemas.microsoft.com/office/powerpoint/2010/main" val="1053248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CB7B053-1E6D-50E8-2BD1-4910A781D107}"/>
              </a:ext>
            </a:extLst>
          </p:cNvPr>
          <p:cNvSpPr>
            <a:spLocks noGrp="1"/>
          </p:cNvSpPr>
          <p:nvPr>
            <p:ph type="title"/>
          </p:nvPr>
        </p:nvSpPr>
        <p:spPr>
          <a:xfrm>
            <a:off x="14122745" y="0"/>
            <a:ext cx="11391900" cy="1922463"/>
          </a:xfrm>
        </p:spPr>
        <p:txBody>
          <a:bodyPr/>
          <a:lstStyle/>
          <a:p>
            <a:r>
              <a:rPr lang="en-GB" dirty="0"/>
              <a:t>Example (1/3)</a:t>
            </a:r>
          </a:p>
        </p:txBody>
      </p:sp>
      <p:pic>
        <p:nvPicPr>
          <p:cNvPr id="13" name="Picture 12">
            <a:extLst>
              <a:ext uri="{FF2B5EF4-FFF2-40B4-BE49-F238E27FC236}">
                <a16:creationId xmlns:a16="http://schemas.microsoft.com/office/drawing/2014/main" id="{D2F2073D-D34F-3AAA-FD98-8F89CB64BEA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4000" y="1930379"/>
            <a:ext cx="15120000" cy="6426241"/>
          </a:xfrm>
          <a:prstGeom prst="rect">
            <a:avLst/>
          </a:prstGeom>
        </p:spPr>
      </p:pic>
      <p:pic>
        <p:nvPicPr>
          <p:cNvPr id="2" name="Picture 1">
            <a:extLst>
              <a:ext uri="{FF2B5EF4-FFF2-40B4-BE49-F238E27FC236}">
                <a16:creationId xmlns:a16="http://schemas.microsoft.com/office/drawing/2014/main" id="{A6FA6C3C-43C6-BAE1-EBD1-1C3F3858041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13457">
            <a:off x="15658363" y="1585075"/>
            <a:ext cx="2091275" cy="2977668"/>
          </a:xfrm>
          <a:prstGeom prst="rect">
            <a:avLst/>
          </a:prstGeom>
          <a:ln w="127000" cap="sq">
            <a:solidFill>
              <a:schemeClr val="accent2"/>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85510831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0402E1-6C0A-4E6D-8D44-05DF484FFB34}"/>
              </a:ext>
            </a:extLst>
          </p:cNvPr>
          <p:cNvSpPr>
            <a:spLocks noGrp="1"/>
          </p:cNvSpPr>
          <p:nvPr>
            <p:ph type="title"/>
          </p:nvPr>
        </p:nvSpPr>
        <p:spPr>
          <a:xfrm>
            <a:off x="15105516" y="0"/>
            <a:ext cx="3182484" cy="1422295"/>
          </a:xfrm>
        </p:spPr>
        <p:txBody>
          <a:bodyPr>
            <a:normAutofit/>
          </a:bodyPr>
          <a:lstStyle/>
          <a:p>
            <a:pPr marL="13970"/>
            <a:r>
              <a:rPr lang="en-GB" dirty="0">
                <a:solidFill>
                  <a:schemeClr val="tx1">
                    <a:lumMod val="75000"/>
                    <a:lumOff val="25000"/>
                  </a:schemeClr>
                </a:solidFill>
              </a:rPr>
              <a:t>Education</a:t>
            </a:r>
          </a:p>
        </p:txBody>
      </p:sp>
      <p:sp>
        <p:nvSpPr>
          <p:cNvPr id="3" name="Text Placeholder 2">
            <a:extLst>
              <a:ext uri="{FF2B5EF4-FFF2-40B4-BE49-F238E27FC236}">
                <a16:creationId xmlns:a16="http://schemas.microsoft.com/office/drawing/2014/main" id="{3C339335-6705-50F5-F3C4-82FCECB118F1}"/>
              </a:ext>
            </a:extLst>
          </p:cNvPr>
          <p:cNvSpPr>
            <a:spLocks noGrp="1"/>
          </p:cNvSpPr>
          <p:nvPr>
            <p:ph type="body" sz="quarter" idx="10"/>
          </p:nvPr>
        </p:nvSpPr>
        <p:spPr>
          <a:xfrm>
            <a:off x="750888" y="2449902"/>
            <a:ext cx="16786225" cy="5860661"/>
          </a:xfrm>
        </p:spPr>
        <p:txBody>
          <a:bodyPr/>
          <a:lstStyle/>
          <a:p>
            <a:pPr marL="694730" indent="-685800">
              <a:buFont typeface="Arial" panose="020B0604020202020204" pitchFamily="34" charset="0"/>
              <a:buChar char="•"/>
            </a:pPr>
            <a:r>
              <a:rPr lang="en-GB" sz="4400" b="0" dirty="0">
                <a:solidFill>
                  <a:schemeClr val="bg1">
                    <a:lumMod val="50000"/>
                  </a:schemeClr>
                </a:solidFill>
              </a:rPr>
              <a:t>Reverse chronological order </a:t>
            </a:r>
          </a:p>
          <a:p>
            <a:pPr marL="694730" indent="-685800">
              <a:buFont typeface="Arial" panose="020B0604020202020204" pitchFamily="34" charset="0"/>
              <a:buChar char="•"/>
            </a:pPr>
            <a:r>
              <a:rPr lang="en-GB" sz="4400" b="0" dirty="0">
                <a:solidFill>
                  <a:schemeClr val="bg1">
                    <a:lumMod val="50000"/>
                  </a:schemeClr>
                </a:solidFill>
              </a:rPr>
              <a:t>Education institution name/dates</a:t>
            </a:r>
          </a:p>
          <a:p>
            <a:pPr marL="694730" indent="-685800">
              <a:buFont typeface="Arial" panose="020B0604020202020204" pitchFamily="34" charset="0"/>
              <a:buChar char="•"/>
            </a:pPr>
            <a:r>
              <a:rPr lang="en-GB" sz="4400" b="0" dirty="0">
                <a:solidFill>
                  <a:schemeClr val="bg1">
                    <a:lumMod val="50000"/>
                  </a:schemeClr>
                </a:solidFill>
              </a:rPr>
              <a:t>Your qualification(s) &amp; grades </a:t>
            </a:r>
          </a:p>
          <a:p>
            <a:pPr marL="694730" indent="-685800">
              <a:buFont typeface="Arial" panose="020B0604020202020204" pitchFamily="34" charset="0"/>
              <a:buChar char="•"/>
            </a:pPr>
            <a:r>
              <a:rPr lang="en-GB" sz="4400" b="0" dirty="0">
                <a:solidFill>
                  <a:schemeClr val="bg1">
                    <a:lumMod val="50000"/>
                  </a:schemeClr>
                </a:solidFill>
              </a:rPr>
              <a:t>Relevant modules</a:t>
            </a:r>
          </a:p>
          <a:p>
            <a:pPr marL="694730" indent="-685800">
              <a:buFont typeface="Arial" panose="020B0604020202020204" pitchFamily="34" charset="0"/>
              <a:buChar char="•"/>
            </a:pPr>
            <a:r>
              <a:rPr lang="en-GB" sz="4400" b="0" dirty="0">
                <a:solidFill>
                  <a:schemeClr val="bg1">
                    <a:lumMod val="50000"/>
                  </a:schemeClr>
                </a:solidFill>
              </a:rPr>
              <a:t>Summary of dissertation or major project</a:t>
            </a:r>
          </a:p>
          <a:p>
            <a:pPr marL="694730" indent="-685800">
              <a:buFont typeface="Arial" panose="020B0604020202020204" pitchFamily="34" charset="0"/>
              <a:buChar char="•"/>
            </a:pPr>
            <a:r>
              <a:rPr lang="en-GB" sz="4400" b="0" dirty="0">
                <a:solidFill>
                  <a:schemeClr val="bg1">
                    <a:lumMod val="50000"/>
                  </a:schemeClr>
                </a:solidFill>
              </a:rPr>
              <a:t>Awards and scholarships</a:t>
            </a:r>
          </a:p>
          <a:p>
            <a:pPr marL="694730" indent="-685800">
              <a:buFont typeface="Arial" panose="020B0604020202020204" pitchFamily="34" charset="0"/>
              <a:buChar char="•"/>
            </a:pPr>
            <a:r>
              <a:rPr lang="en-GB" sz="4400" b="0" dirty="0">
                <a:solidFill>
                  <a:schemeClr val="bg1">
                    <a:lumMod val="50000"/>
                  </a:schemeClr>
                </a:solidFill>
              </a:rPr>
              <a:t>Upper secondary schooling (earliest required)</a:t>
            </a:r>
          </a:p>
          <a:p>
            <a:pPr marL="0" indent="0">
              <a:buNone/>
            </a:pPr>
            <a:endParaRPr lang="en-GB" dirty="0"/>
          </a:p>
        </p:txBody>
      </p:sp>
    </p:spTree>
    <p:extLst>
      <p:ext uri="{BB962C8B-B14F-4D97-AF65-F5344CB8AC3E}">
        <p14:creationId xmlns:p14="http://schemas.microsoft.com/office/powerpoint/2010/main" val="3033708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CB7B053-1E6D-50E8-2BD1-4910A781D107}"/>
              </a:ext>
            </a:extLst>
          </p:cNvPr>
          <p:cNvSpPr>
            <a:spLocks noGrp="1"/>
          </p:cNvSpPr>
          <p:nvPr>
            <p:ph type="title"/>
          </p:nvPr>
        </p:nvSpPr>
        <p:spPr>
          <a:xfrm>
            <a:off x="13912883" y="0"/>
            <a:ext cx="11391900" cy="1922463"/>
          </a:xfrm>
        </p:spPr>
        <p:txBody>
          <a:bodyPr/>
          <a:lstStyle/>
          <a:p>
            <a:r>
              <a:rPr lang="en-GB" dirty="0"/>
              <a:t>Example (2/3)</a:t>
            </a:r>
          </a:p>
        </p:txBody>
      </p:sp>
      <p:pic>
        <p:nvPicPr>
          <p:cNvPr id="18" name="Picture 17">
            <a:extLst>
              <a:ext uri="{FF2B5EF4-FFF2-40B4-BE49-F238E27FC236}">
                <a16:creationId xmlns:a16="http://schemas.microsoft.com/office/drawing/2014/main" id="{0145DABF-4DBC-8B59-7883-77FAEF3B931C}"/>
              </a:ext>
            </a:extLst>
          </p:cNvPr>
          <p:cNvPicPr>
            <a:picLocks noChangeAspect="1"/>
          </p:cNvPicPr>
          <p:nvPr/>
        </p:nvPicPr>
        <p:blipFill>
          <a:blip r:embed="rId3"/>
          <a:stretch>
            <a:fillRect/>
          </a:stretch>
        </p:blipFill>
        <p:spPr>
          <a:xfrm>
            <a:off x="1584000" y="2295357"/>
            <a:ext cx="15120000" cy="6140690"/>
          </a:xfrm>
          <a:prstGeom prst="rect">
            <a:avLst/>
          </a:prstGeom>
        </p:spPr>
      </p:pic>
    </p:spTree>
    <p:extLst>
      <p:ext uri="{BB962C8B-B14F-4D97-AF65-F5344CB8AC3E}">
        <p14:creationId xmlns:p14="http://schemas.microsoft.com/office/powerpoint/2010/main" val="285199589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0402E1-6C0A-4E6D-8D44-05DF484FFB34}"/>
              </a:ext>
            </a:extLst>
          </p:cNvPr>
          <p:cNvSpPr>
            <a:spLocks noGrp="1"/>
          </p:cNvSpPr>
          <p:nvPr>
            <p:ph type="title"/>
          </p:nvPr>
        </p:nvSpPr>
        <p:spPr>
          <a:xfrm>
            <a:off x="11299487" y="465992"/>
            <a:ext cx="6237067" cy="1259292"/>
          </a:xfrm>
        </p:spPr>
        <p:txBody>
          <a:bodyPr>
            <a:normAutofit fontScale="90000"/>
          </a:bodyPr>
          <a:lstStyle/>
          <a:p>
            <a:pPr marL="13970"/>
            <a:r>
              <a:rPr lang="en-GB">
                <a:solidFill>
                  <a:schemeClr val="tx1">
                    <a:lumMod val="75000"/>
                    <a:lumOff val="25000"/>
                  </a:schemeClr>
                </a:solidFill>
              </a:rPr>
              <a:t>Your work experience </a:t>
            </a:r>
          </a:p>
        </p:txBody>
      </p:sp>
      <p:sp>
        <p:nvSpPr>
          <p:cNvPr id="5" name="Text Placeholder 4">
            <a:extLst>
              <a:ext uri="{FF2B5EF4-FFF2-40B4-BE49-F238E27FC236}">
                <a16:creationId xmlns:a16="http://schemas.microsoft.com/office/drawing/2014/main" id="{FF7C5ACC-8CAE-4A07-8009-FF0665D96E81}"/>
              </a:ext>
            </a:extLst>
          </p:cNvPr>
          <p:cNvSpPr>
            <a:spLocks noGrp="1"/>
          </p:cNvSpPr>
          <p:nvPr>
            <p:ph type="body" sz="quarter" idx="10"/>
          </p:nvPr>
        </p:nvSpPr>
        <p:spPr>
          <a:xfrm>
            <a:off x="750887" y="2373401"/>
            <a:ext cx="16786225" cy="6188465"/>
          </a:xfrm>
        </p:spPr>
        <p:txBody>
          <a:bodyPr lIns="91440" tIns="45720" rIns="91440" bIns="45720" anchor="t"/>
          <a:lstStyle/>
          <a:p>
            <a:pPr marL="437515" indent="-428625">
              <a:buFont typeface="Arial" panose="020B0604020202020204" pitchFamily="34" charset="0"/>
              <a:buChar char="•"/>
            </a:pPr>
            <a:r>
              <a:rPr lang="en-GB" sz="3200" dirty="0">
                <a:solidFill>
                  <a:schemeClr val="bg1">
                    <a:lumMod val="50000"/>
                  </a:schemeClr>
                </a:solidFill>
                <a:latin typeface="Roboto"/>
                <a:ea typeface="Roboto"/>
                <a:cs typeface="Roboto"/>
              </a:rPr>
              <a:t>Paid work experience</a:t>
            </a:r>
            <a:endParaRPr lang="en-US" dirty="0">
              <a:solidFill>
                <a:schemeClr val="bg1">
                  <a:lumMod val="50000"/>
                </a:schemeClr>
              </a:solidFill>
              <a:latin typeface="Roboto"/>
              <a:ea typeface="Roboto"/>
              <a:cs typeface="Roboto"/>
            </a:endParaRPr>
          </a:p>
          <a:p>
            <a:pPr marL="437515" indent="-428625">
              <a:buFont typeface="Arial" panose="020B0604020202020204" pitchFamily="34" charset="0"/>
              <a:buChar char="•"/>
            </a:pPr>
            <a:r>
              <a:rPr lang="en-GB" sz="3200" dirty="0">
                <a:solidFill>
                  <a:schemeClr val="bg1">
                    <a:lumMod val="50000"/>
                  </a:schemeClr>
                </a:solidFill>
                <a:latin typeface="Roboto"/>
                <a:ea typeface="Roboto"/>
                <a:cs typeface="Roboto"/>
              </a:rPr>
              <a:t>Unpaid work experience</a:t>
            </a:r>
          </a:p>
          <a:p>
            <a:pPr marL="437515" indent="-428625">
              <a:buFont typeface="Arial" panose="020B0604020202020204" pitchFamily="34" charset="0"/>
              <a:buChar char="•"/>
            </a:pPr>
            <a:r>
              <a:rPr lang="en-GB" sz="3200" dirty="0">
                <a:solidFill>
                  <a:schemeClr val="bg1">
                    <a:lumMod val="50000"/>
                  </a:schemeClr>
                </a:solidFill>
                <a:latin typeface="Roboto"/>
                <a:ea typeface="Roboto"/>
                <a:cs typeface="Roboto"/>
              </a:rPr>
              <a:t>Research positions</a:t>
            </a:r>
          </a:p>
          <a:p>
            <a:pPr marL="437515" indent="-428625"/>
            <a:r>
              <a:rPr lang="en-GB" sz="3200" dirty="0">
                <a:solidFill>
                  <a:schemeClr val="bg1">
                    <a:lumMod val="50000"/>
                  </a:schemeClr>
                </a:solidFill>
                <a:latin typeface="Roboto"/>
                <a:ea typeface="Roboto"/>
                <a:cs typeface="Roboto"/>
              </a:rPr>
              <a:t>Internships </a:t>
            </a:r>
          </a:p>
          <a:p>
            <a:pPr marL="437555" indent="-428625">
              <a:buFont typeface="Arial" panose="020B0604020202020204" pitchFamily="34" charset="0"/>
              <a:buChar char="•"/>
            </a:pPr>
            <a:r>
              <a:rPr lang="en-GB" sz="3200" dirty="0">
                <a:solidFill>
                  <a:schemeClr val="bg1">
                    <a:lumMod val="50000"/>
                  </a:schemeClr>
                </a:solidFill>
                <a:latin typeface="Roboto"/>
                <a:ea typeface="Roboto"/>
                <a:cs typeface="Roboto"/>
              </a:rPr>
              <a:t>Volunteering</a:t>
            </a:r>
          </a:p>
          <a:p>
            <a:pPr marL="437515" indent="-428625">
              <a:buFont typeface="Arial" panose="020B0604020202020204" pitchFamily="34" charset="0"/>
              <a:buChar char="•"/>
            </a:pPr>
            <a:r>
              <a:rPr lang="en-GB" sz="3200" dirty="0">
                <a:solidFill>
                  <a:schemeClr val="bg1">
                    <a:lumMod val="50000"/>
                  </a:schemeClr>
                </a:solidFill>
              </a:rPr>
              <a:t>Military service</a:t>
            </a:r>
            <a:endParaRPr lang="en-GB" sz="3200" dirty="0">
              <a:solidFill>
                <a:schemeClr val="bg1">
                  <a:lumMod val="50000"/>
                </a:schemeClr>
              </a:solidFill>
              <a:cs typeface="Roboto" panose="02000000000000000000" pitchFamily="2" charset="0"/>
            </a:endParaRPr>
          </a:p>
          <a:p>
            <a:pPr marL="437515" indent="-428625">
              <a:buFont typeface="Arial" panose="020B0604020202020204" pitchFamily="34" charset="0"/>
              <a:buChar char="•"/>
            </a:pPr>
            <a:r>
              <a:rPr lang="en-GB" sz="3200" b="0" dirty="0">
                <a:solidFill>
                  <a:schemeClr val="bg1">
                    <a:lumMod val="50000"/>
                  </a:schemeClr>
                </a:solidFill>
                <a:latin typeface="Roboto"/>
                <a:ea typeface="Roboto"/>
                <a:cs typeface="Roboto"/>
              </a:rPr>
              <a:t>Extra-curricular activities (e.g. sport, clubs or societies)</a:t>
            </a:r>
          </a:p>
          <a:p>
            <a:pPr marL="437515" indent="-428625"/>
            <a:r>
              <a:rPr lang="en-GB" sz="3200" b="0" dirty="0">
                <a:solidFill>
                  <a:schemeClr val="bg1">
                    <a:lumMod val="50000"/>
                  </a:schemeClr>
                </a:solidFill>
                <a:latin typeface="Roboto"/>
                <a:ea typeface="Roboto"/>
                <a:cs typeface="Roboto"/>
              </a:rPr>
              <a:t>Class representative</a:t>
            </a:r>
            <a:r>
              <a:rPr lang="en-GB" sz="3200" dirty="0">
                <a:solidFill>
                  <a:schemeClr val="bg1">
                    <a:lumMod val="50000"/>
                  </a:schemeClr>
                </a:solidFill>
                <a:latin typeface="Roboto"/>
                <a:ea typeface="Roboto"/>
                <a:cs typeface="Roboto"/>
              </a:rPr>
              <a:t> </a:t>
            </a:r>
            <a:r>
              <a:rPr lang="en-GB" sz="3200" b="0" dirty="0">
                <a:solidFill>
                  <a:schemeClr val="bg1">
                    <a:lumMod val="50000"/>
                  </a:schemeClr>
                </a:solidFill>
                <a:latin typeface="Roboto"/>
                <a:ea typeface="Roboto"/>
                <a:cs typeface="Roboto"/>
              </a:rPr>
              <a:t> (especially if elected)</a:t>
            </a:r>
          </a:p>
          <a:p>
            <a:pPr marL="437515" indent="-428625">
              <a:buFont typeface="Arial" panose="020B0604020202020204" pitchFamily="34" charset="0"/>
              <a:buChar char="•"/>
            </a:pPr>
            <a:r>
              <a:rPr lang="en-GB" sz="3200" b="0" dirty="0">
                <a:solidFill>
                  <a:schemeClr val="bg1">
                    <a:lumMod val="50000"/>
                  </a:schemeClr>
                </a:solidFill>
                <a:latin typeface="Roboto"/>
                <a:ea typeface="Roboto"/>
                <a:cs typeface="Roboto"/>
              </a:rPr>
              <a:t>Competitions, awards, etc.</a:t>
            </a:r>
          </a:p>
          <a:p>
            <a:pPr marL="437515" indent="-428625">
              <a:buFont typeface="Arial" panose="020B0604020202020204" pitchFamily="34" charset="0"/>
              <a:buChar char="•"/>
            </a:pPr>
            <a:r>
              <a:rPr lang="en-GB" sz="3200" b="0" dirty="0">
                <a:solidFill>
                  <a:schemeClr val="bg1">
                    <a:lumMod val="50000"/>
                  </a:schemeClr>
                </a:solidFill>
                <a:latin typeface="Roboto"/>
                <a:ea typeface="Roboto"/>
                <a:cs typeface="Roboto"/>
              </a:rPr>
              <a:t>Anything that gave you skills and experience relevant to the position</a:t>
            </a:r>
          </a:p>
          <a:p>
            <a:pPr marL="523240" indent="-514350">
              <a:spcBef>
                <a:spcPts val="1125"/>
              </a:spcBef>
              <a:buFont typeface="Arial,Sans-Serif" panose="020B0604020202020204" pitchFamily="34" charset="0"/>
            </a:pPr>
            <a:endParaRPr lang="en-GB" dirty="0"/>
          </a:p>
        </p:txBody>
      </p:sp>
    </p:spTree>
    <p:extLst>
      <p:ext uri="{BB962C8B-B14F-4D97-AF65-F5344CB8AC3E}">
        <p14:creationId xmlns:p14="http://schemas.microsoft.com/office/powerpoint/2010/main" val="4202311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0402E1-6C0A-4E6D-8D44-05DF484FFB34}"/>
              </a:ext>
            </a:extLst>
          </p:cNvPr>
          <p:cNvSpPr>
            <a:spLocks noGrp="1"/>
          </p:cNvSpPr>
          <p:nvPr>
            <p:ph type="title"/>
          </p:nvPr>
        </p:nvSpPr>
        <p:spPr>
          <a:xfrm>
            <a:off x="12284021" y="433391"/>
            <a:ext cx="5426560" cy="1555841"/>
          </a:xfrm>
        </p:spPr>
        <p:txBody>
          <a:bodyPr>
            <a:normAutofit/>
          </a:bodyPr>
          <a:lstStyle/>
          <a:p>
            <a:pPr marL="13970"/>
            <a:r>
              <a:rPr lang="en-GB" sz="4500">
                <a:solidFill>
                  <a:schemeClr val="tx1">
                    <a:lumMod val="75000"/>
                    <a:lumOff val="25000"/>
                  </a:schemeClr>
                </a:solidFill>
              </a:rPr>
              <a:t>Writing for impact</a:t>
            </a:r>
          </a:p>
        </p:txBody>
      </p:sp>
      <p:sp>
        <p:nvSpPr>
          <p:cNvPr id="5" name="Content Placeholder 2">
            <a:extLst>
              <a:ext uri="{FF2B5EF4-FFF2-40B4-BE49-F238E27FC236}">
                <a16:creationId xmlns:a16="http://schemas.microsoft.com/office/drawing/2014/main" id="{C08FCEFE-5B4C-9244-554B-4F3C1F4FA2C6}"/>
              </a:ext>
            </a:extLst>
          </p:cNvPr>
          <p:cNvSpPr txBox="1">
            <a:spLocks/>
          </p:cNvSpPr>
          <p:nvPr/>
        </p:nvSpPr>
        <p:spPr>
          <a:xfrm>
            <a:off x="2085321" y="6485332"/>
            <a:ext cx="5642464" cy="2543169"/>
          </a:xfrm>
          <a:prstGeom prst="rect">
            <a:avLst/>
          </a:prstGeom>
        </p:spPr>
        <p:txBody>
          <a:bodyPr>
            <a:normAutofit/>
          </a:bodyPr>
          <a:lstStyle>
            <a:lvl1pPr marL="5953" indent="0" algn="l" defTabSz="685800" rtl="0" eaLnBrk="1" latinLnBrk="0" hangingPunct="1">
              <a:lnSpc>
                <a:spcPct val="90000"/>
              </a:lnSpc>
              <a:spcBef>
                <a:spcPts val="750"/>
              </a:spcBef>
              <a:buClr>
                <a:srgbClr val="FF0000"/>
              </a:buClr>
              <a:buSzPct val="110000"/>
              <a:buFontTx/>
              <a:buNone/>
              <a:tabLst/>
              <a:defRPr sz="1500" kern="1200">
                <a:solidFill>
                  <a:schemeClr val="tx1"/>
                </a:solidFill>
                <a:latin typeface="Roboto" pitchFamily="2" charset="0"/>
                <a:ea typeface="Roboto" pitchFamily="2" charset="0"/>
                <a:cs typeface="+mn-cs"/>
              </a:defRPr>
            </a:lvl1pPr>
            <a:lvl2pPr marL="138113" indent="-132160" algn="l" defTabSz="675000" rtl="0" eaLnBrk="1" latinLnBrk="0" hangingPunct="1">
              <a:lnSpc>
                <a:spcPts val="2250"/>
              </a:lnSpc>
              <a:spcBef>
                <a:spcPts val="0"/>
              </a:spcBef>
              <a:spcAft>
                <a:spcPts val="0"/>
              </a:spcAft>
              <a:buClr>
                <a:srgbClr val="E0112B"/>
              </a:buClr>
              <a:buSzPct val="130000"/>
              <a:buFont typeface="Wingdings" pitchFamily="2" charset="2"/>
              <a:buChar char="§"/>
              <a:tabLst>
                <a:tab pos="2996804" algn="l"/>
              </a:tabLst>
              <a:defRPr sz="1500" kern="1200">
                <a:solidFill>
                  <a:schemeClr val="tx1"/>
                </a:solidFill>
                <a:latin typeface="Roboto" pitchFamily="2" charset="0"/>
                <a:ea typeface="Roboto" pitchFamily="2" charset="0"/>
                <a:cs typeface="+mn-cs"/>
              </a:defRPr>
            </a:lvl2pPr>
            <a:lvl3pPr marL="139304" indent="133350" algn="l" defTabSz="675000" rtl="0" eaLnBrk="1" latinLnBrk="0" hangingPunct="1">
              <a:lnSpc>
                <a:spcPts val="2250"/>
              </a:lnSpc>
              <a:spcBef>
                <a:spcPts val="0"/>
              </a:spcBef>
              <a:buClr>
                <a:srgbClr val="E0112B"/>
              </a:buClr>
              <a:buSzPct val="130000"/>
              <a:buFont typeface="Wingdings" pitchFamily="2" charset="2"/>
              <a:buChar char="§"/>
              <a:tabLst>
                <a:tab pos="2996804" algn="l"/>
              </a:tabLst>
              <a:defRPr sz="1500" kern="1200">
                <a:solidFill>
                  <a:schemeClr val="tx1"/>
                </a:solidFill>
                <a:latin typeface="Roboto" pitchFamily="2" charset="0"/>
                <a:ea typeface="Roboto" pitchFamily="2" charset="0"/>
                <a:cs typeface="+mn-cs"/>
              </a:defRPr>
            </a:lvl3pPr>
            <a:lvl4pPr marL="406004" indent="-133350" algn="l" defTabSz="675000" rtl="0" eaLnBrk="1" latinLnBrk="0" hangingPunct="1">
              <a:lnSpc>
                <a:spcPts val="2250"/>
              </a:lnSpc>
              <a:spcBef>
                <a:spcPts val="0"/>
              </a:spcBef>
              <a:buClr>
                <a:srgbClr val="E0112B"/>
              </a:buClr>
              <a:buSzPct val="130000"/>
              <a:buFont typeface="Wingdings" pitchFamily="2" charset="2"/>
              <a:buChar char="§"/>
              <a:tabLst>
                <a:tab pos="2996804" algn="l"/>
              </a:tabLst>
              <a:defRPr sz="1275" kern="1200">
                <a:solidFill>
                  <a:schemeClr val="tx1"/>
                </a:solidFill>
                <a:latin typeface="Roboto" pitchFamily="2" charset="0"/>
                <a:ea typeface="Roboto" pitchFamily="2" charset="0"/>
                <a:cs typeface="+mn-cs"/>
              </a:defRPr>
            </a:lvl4pPr>
            <a:lvl5pPr marL="538163" marR="0" indent="-132160" algn="l" defTabSz="675000" rtl="0" eaLnBrk="1" fontAlgn="auto" latinLnBrk="0" hangingPunct="1">
              <a:lnSpc>
                <a:spcPts val="2250"/>
              </a:lnSpc>
              <a:spcBef>
                <a:spcPts val="0"/>
              </a:spcBef>
              <a:spcAft>
                <a:spcPts val="0"/>
              </a:spcAft>
              <a:buClr>
                <a:srgbClr val="E0112B"/>
              </a:buClr>
              <a:buSzPct val="130000"/>
              <a:buFont typeface="Wingdings" pitchFamily="2" charset="2"/>
              <a:buChar char="§"/>
              <a:tabLst>
                <a:tab pos="2996804" algn="l"/>
              </a:tabLst>
              <a:defRPr sz="1275" kern="1200">
                <a:solidFill>
                  <a:schemeClr val="tx1"/>
                </a:solidFill>
                <a:latin typeface="Roboto" pitchFamily="2" charset="0"/>
                <a:ea typeface="Roboto" pitchFamily="2"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1" indent="0">
              <a:buFont typeface="Wingdings" pitchFamily="2" charset="2"/>
              <a:buNone/>
            </a:pPr>
            <a:r>
              <a:rPr lang="en-GB" sz="2400" b="1" dirty="0">
                <a:solidFill>
                  <a:schemeClr val="accent5"/>
                </a:solidFill>
              </a:rPr>
              <a:t>Level 1</a:t>
            </a:r>
            <a:r>
              <a:rPr lang="en-GB" sz="2400" dirty="0"/>
              <a:t>: I had duties including organising events…</a:t>
            </a:r>
          </a:p>
          <a:p>
            <a:pPr lvl="1"/>
            <a:endParaRPr lang="en-GB" sz="2400" dirty="0"/>
          </a:p>
          <a:p>
            <a:endParaRPr lang="en-US" sz="2400" dirty="0"/>
          </a:p>
          <a:p>
            <a:endParaRPr lang="en-US" sz="2400" dirty="0"/>
          </a:p>
          <a:p>
            <a:pPr marL="457200" lvl="1" indent="0">
              <a:buFont typeface="Wingdings" pitchFamily="2" charset="2"/>
              <a:buNone/>
            </a:pPr>
            <a:endParaRPr lang="en-GB" sz="2400" dirty="0"/>
          </a:p>
          <a:p>
            <a:endParaRPr lang="en-GB" sz="1600" dirty="0"/>
          </a:p>
        </p:txBody>
      </p:sp>
      <p:graphicFrame>
        <p:nvGraphicFramePr>
          <p:cNvPr id="19" name="Diagram 18">
            <a:extLst>
              <a:ext uri="{FF2B5EF4-FFF2-40B4-BE49-F238E27FC236}">
                <a16:creationId xmlns:a16="http://schemas.microsoft.com/office/drawing/2014/main" id="{2FFC1EE0-B162-DBD7-6FEF-194CD783C54D}"/>
              </a:ext>
            </a:extLst>
          </p:cNvPr>
          <p:cNvGraphicFramePr/>
          <p:nvPr>
            <p:extLst>
              <p:ext uri="{D42A27DB-BD31-4B8C-83A1-F6EECF244321}">
                <p14:modId xmlns:p14="http://schemas.microsoft.com/office/powerpoint/2010/main" val="252532085"/>
              </p:ext>
            </p:extLst>
          </p:nvPr>
        </p:nvGraphicFramePr>
        <p:xfrm>
          <a:off x="7107066" y="1835952"/>
          <a:ext cx="9332443" cy="604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Rectangle 19">
            <a:extLst>
              <a:ext uri="{FF2B5EF4-FFF2-40B4-BE49-F238E27FC236}">
                <a16:creationId xmlns:a16="http://schemas.microsoft.com/office/drawing/2014/main" id="{A25BCE1A-59FD-DC7F-36A0-E336AD8C22D2}"/>
              </a:ext>
            </a:extLst>
          </p:cNvPr>
          <p:cNvSpPr/>
          <p:nvPr/>
        </p:nvSpPr>
        <p:spPr>
          <a:xfrm>
            <a:off x="2668004" y="4990613"/>
            <a:ext cx="6305687" cy="1200329"/>
          </a:xfrm>
          <a:prstGeom prst="rect">
            <a:avLst/>
          </a:prstGeom>
        </p:spPr>
        <p:txBody>
          <a:bodyPr wrap="square">
            <a:spAutoFit/>
          </a:bodyPr>
          <a:lstStyle/>
          <a:p>
            <a:pPr lvl="1"/>
            <a:r>
              <a:rPr lang="en-GB" sz="2400" b="1" dirty="0">
                <a:solidFill>
                  <a:schemeClr val="accent4"/>
                </a:solidFill>
              </a:rPr>
              <a:t>Level 2</a:t>
            </a:r>
            <a:r>
              <a:rPr lang="en-GB" sz="2400" dirty="0"/>
              <a:t>: Supported the organisation of an event…</a:t>
            </a:r>
          </a:p>
          <a:p>
            <a:pPr lvl="1"/>
            <a:endParaRPr lang="en-GB" sz="2400" dirty="0"/>
          </a:p>
        </p:txBody>
      </p:sp>
      <p:sp>
        <p:nvSpPr>
          <p:cNvPr id="21" name="Rectangle 20">
            <a:extLst>
              <a:ext uri="{FF2B5EF4-FFF2-40B4-BE49-F238E27FC236}">
                <a16:creationId xmlns:a16="http://schemas.microsoft.com/office/drawing/2014/main" id="{F9CBAF78-12B4-87EC-7697-92494C1B1F45}"/>
              </a:ext>
            </a:extLst>
          </p:cNvPr>
          <p:cNvSpPr/>
          <p:nvPr/>
        </p:nvSpPr>
        <p:spPr>
          <a:xfrm>
            <a:off x="4170898" y="3495894"/>
            <a:ext cx="6305687" cy="1200329"/>
          </a:xfrm>
          <a:prstGeom prst="rect">
            <a:avLst/>
          </a:prstGeom>
        </p:spPr>
        <p:txBody>
          <a:bodyPr wrap="square">
            <a:spAutoFit/>
          </a:bodyPr>
          <a:lstStyle/>
          <a:p>
            <a:pPr lvl="1"/>
            <a:r>
              <a:rPr lang="en-GB" sz="2400" b="1" dirty="0">
                <a:solidFill>
                  <a:schemeClr val="accent3"/>
                </a:solidFill>
              </a:rPr>
              <a:t>Level 3</a:t>
            </a:r>
            <a:r>
              <a:rPr lang="en-GB" sz="2400" dirty="0"/>
              <a:t>: Engaged with local business to organise…</a:t>
            </a:r>
          </a:p>
          <a:p>
            <a:pPr lvl="1"/>
            <a:endParaRPr lang="en-GB" sz="2400" dirty="0"/>
          </a:p>
        </p:txBody>
      </p:sp>
      <p:sp>
        <p:nvSpPr>
          <p:cNvPr id="22" name="Rectangle 21">
            <a:extLst>
              <a:ext uri="{FF2B5EF4-FFF2-40B4-BE49-F238E27FC236}">
                <a16:creationId xmlns:a16="http://schemas.microsoft.com/office/drawing/2014/main" id="{E4224980-1FA2-CB9F-0224-AF6706B8BAFD}"/>
              </a:ext>
            </a:extLst>
          </p:cNvPr>
          <p:cNvSpPr/>
          <p:nvPr/>
        </p:nvSpPr>
        <p:spPr>
          <a:xfrm>
            <a:off x="5259469" y="1824491"/>
            <a:ext cx="6305685" cy="1200329"/>
          </a:xfrm>
          <a:prstGeom prst="rect">
            <a:avLst/>
          </a:prstGeom>
        </p:spPr>
        <p:txBody>
          <a:bodyPr wrap="square">
            <a:spAutoFit/>
          </a:bodyPr>
          <a:lstStyle/>
          <a:p>
            <a:pPr lvl="1"/>
            <a:r>
              <a:rPr lang="en-GB" sz="2400" b="1" dirty="0">
                <a:solidFill>
                  <a:schemeClr val="accent2"/>
                </a:solidFill>
              </a:rPr>
              <a:t>Level 4</a:t>
            </a:r>
            <a:r>
              <a:rPr lang="en-GB" sz="2400" dirty="0"/>
              <a:t>: Organised a green business meetup event establishing 30+ partnership with local organisations</a:t>
            </a:r>
          </a:p>
        </p:txBody>
      </p:sp>
      <p:sp>
        <p:nvSpPr>
          <p:cNvPr id="23" name="Rectangle: Rounded Corners 22">
            <a:extLst>
              <a:ext uri="{FF2B5EF4-FFF2-40B4-BE49-F238E27FC236}">
                <a16:creationId xmlns:a16="http://schemas.microsoft.com/office/drawing/2014/main" id="{00A0EC9B-BDB2-A288-9548-7B847C01B606}"/>
              </a:ext>
            </a:extLst>
          </p:cNvPr>
          <p:cNvSpPr/>
          <p:nvPr/>
        </p:nvSpPr>
        <p:spPr>
          <a:xfrm>
            <a:off x="5602515" y="1669143"/>
            <a:ext cx="5225142" cy="1532361"/>
          </a:xfrm>
          <a:prstGeom prst="roundRect">
            <a:avLst/>
          </a:prstGeom>
          <a:noFill/>
          <a:ln>
            <a:solidFill>
              <a:srgbClr val="C4D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rrow: Right 23">
            <a:extLst>
              <a:ext uri="{FF2B5EF4-FFF2-40B4-BE49-F238E27FC236}">
                <a16:creationId xmlns:a16="http://schemas.microsoft.com/office/drawing/2014/main" id="{1E91F381-C417-B7F6-E57F-138946E9DEFE}"/>
              </a:ext>
            </a:extLst>
          </p:cNvPr>
          <p:cNvSpPr/>
          <p:nvPr/>
        </p:nvSpPr>
        <p:spPr>
          <a:xfrm rot="18586419">
            <a:off x="548789" y="3826562"/>
            <a:ext cx="5600472" cy="77846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176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0-#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0-#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0" grpId="0"/>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0402E1-6C0A-4E6D-8D44-05DF484FFB34}"/>
              </a:ext>
            </a:extLst>
          </p:cNvPr>
          <p:cNvSpPr>
            <a:spLocks noGrp="1"/>
          </p:cNvSpPr>
          <p:nvPr>
            <p:ph type="title"/>
          </p:nvPr>
        </p:nvSpPr>
        <p:spPr>
          <a:xfrm>
            <a:off x="13534457" y="634702"/>
            <a:ext cx="4132441" cy="810717"/>
          </a:xfrm>
        </p:spPr>
        <p:txBody>
          <a:bodyPr>
            <a:normAutofit/>
          </a:bodyPr>
          <a:lstStyle/>
          <a:p>
            <a:pPr marL="13970"/>
            <a:r>
              <a:rPr lang="en-GB">
                <a:solidFill>
                  <a:schemeClr val="tx1">
                    <a:lumMod val="75000"/>
                    <a:lumOff val="25000"/>
                  </a:schemeClr>
                </a:solidFill>
              </a:rPr>
              <a:t>Action verbs</a:t>
            </a:r>
          </a:p>
        </p:txBody>
      </p:sp>
      <p:graphicFrame>
        <p:nvGraphicFramePr>
          <p:cNvPr id="3" name="Content Placeholder 3">
            <a:extLst>
              <a:ext uri="{FF2B5EF4-FFF2-40B4-BE49-F238E27FC236}">
                <a16:creationId xmlns:a16="http://schemas.microsoft.com/office/drawing/2014/main" id="{6504976A-5FD8-5410-6670-B989E7254D70}"/>
              </a:ext>
            </a:extLst>
          </p:cNvPr>
          <p:cNvGraphicFramePr>
            <a:graphicFrameLocks/>
          </p:cNvGraphicFramePr>
          <p:nvPr>
            <p:extLst>
              <p:ext uri="{D42A27DB-BD31-4B8C-83A1-F6EECF244321}">
                <p14:modId xmlns:p14="http://schemas.microsoft.com/office/powerpoint/2010/main" val="1312758518"/>
              </p:ext>
            </p:extLst>
          </p:nvPr>
        </p:nvGraphicFramePr>
        <p:xfrm>
          <a:off x="2057966" y="1799772"/>
          <a:ext cx="13849692" cy="64733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3442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CB7B053-1E6D-50E8-2BD1-4910A781D107}"/>
              </a:ext>
            </a:extLst>
          </p:cNvPr>
          <p:cNvSpPr>
            <a:spLocks noGrp="1"/>
          </p:cNvSpPr>
          <p:nvPr>
            <p:ph type="title"/>
          </p:nvPr>
        </p:nvSpPr>
        <p:spPr>
          <a:xfrm>
            <a:off x="13927874" y="0"/>
            <a:ext cx="11391900" cy="1922463"/>
          </a:xfrm>
        </p:spPr>
        <p:txBody>
          <a:bodyPr/>
          <a:lstStyle/>
          <a:p>
            <a:r>
              <a:rPr lang="en-GB" dirty="0"/>
              <a:t>Example (3/3)</a:t>
            </a:r>
          </a:p>
        </p:txBody>
      </p:sp>
      <p:pic>
        <p:nvPicPr>
          <p:cNvPr id="19" name="Picture 18">
            <a:extLst>
              <a:ext uri="{FF2B5EF4-FFF2-40B4-BE49-F238E27FC236}">
                <a16:creationId xmlns:a16="http://schemas.microsoft.com/office/drawing/2014/main" id="{9324302B-A3CB-EE8D-F100-9DA64CA3991D}"/>
              </a:ext>
            </a:extLst>
          </p:cNvPr>
          <p:cNvPicPr>
            <a:picLocks noChangeAspect="1"/>
          </p:cNvPicPr>
          <p:nvPr/>
        </p:nvPicPr>
        <p:blipFill>
          <a:blip r:embed="rId3"/>
          <a:stretch>
            <a:fillRect/>
          </a:stretch>
        </p:blipFill>
        <p:spPr>
          <a:xfrm>
            <a:off x="1584000" y="2332339"/>
            <a:ext cx="15120000" cy="6715735"/>
          </a:xfrm>
          <a:prstGeom prst="rect">
            <a:avLst/>
          </a:prstGeom>
        </p:spPr>
      </p:pic>
    </p:spTree>
    <p:extLst>
      <p:ext uri="{BB962C8B-B14F-4D97-AF65-F5344CB8AC3E}">
        <p14:creationId xmlns:p14="http://schemas.microsoft.com/office/powerpoint/2010/main" val="78883512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833F6-FD6D-4B39-8CE3-768DD419F01C}"/>
              </a:ext>
            </a:extLst>
          </p:cNvPr>
          <p:cNvSpPr>
            <a:spLocks noGrp="1"/>
          </p:cNvSpPr>
          <p:nvPr>
            <p:ph type="ctrTitle"/>
          </p:nvPr>
        </p:nvSpPr>
        <p:spPr>
          <a:xfrm>
            <a:off x="452023" y="3220662"/>
            <a:ext cx="10215155" cy="1922838"/>
          </a:xfrm>
        </p:spPr>
        <p:txBody>
          <a:bodyPr>
            <a:noAutofit/>
          </a:bodyPr>
          <a:lstStyle/>
          <a:p>
            <a:pPr marL="13970"/>
            <a:r>
              <a:rPr lang="en-GB" sz="6000" dirty="0">
                <a:latin typeface="Roboto"/>
                <a:ea typeface="Roboto"/>
              </a:rPr>
              <a:t>CVs</a:t>
            </a:r>
            <a:r>
              <a:rPr lang="en-GB" sz="6000" dirty="0">
                <a:latin typeface="Roboto"/>
                <a:ea typeface="Roboto"/>
                <a:cs typeface="Roboto"/>
              </a:rPr>
              <a:t> </a:t>
            </a:r>
            <a:r>
              <a:rPr lang="en-GB" sz="6000" dirty="0">
                <a:latin typeface="Roboto"/>
                <a:ea typeface="Roboto"/>
              </a:rPr>
              <a:t>for internships and </a:t>
            </a:r>
            <a:br>
              <a:rPr lang="en-GB" sz="6000" dirty="0">
                <a:latin typeface="Roboto"/>
                <a:ea typeface="Roboto"/>
              </a:rPr>
            </a:br>
            <a:r>
              <a:rPr lang="en-GB" sz="6000" dirty="0">
                <a:latin typeface="Roboto"/>
                <a:ea typeface="Roboto"/>
              </a:rPr>
              <a:t>part-time work</a:t>
            </a:r>
            <a:endParaRPr lang="en-GB" sz="6000" dirty="0">
              <a:latin typeface="Roboto"/>
              <a:ea typeface="Roboto"/>
              <a:cs typeface="Roboto"/>
            </a:endParaRPr>
          </a:p>
        </p:txBody>
      </p:sp>
      <p:sp>
        <p:nvSpPr>
          <p:cNvPr id="3" name="Subtitle 2">
            <a:extLst>
              <a:ext uri="{FF2B5EF4-FFF2-40B4-BE49-F238E27FC236}">
                <a16:creationId xmlns:a16="http://schemas.microsoft.com/office/drawing/2014/main" id="{9B490F5F-5753-4FB4-A5BE-29360D464831}"/>
              </a:ext>
            </a:extLst>
          </p:cNvPr>
          <p:cNvSpPr>
            <a:spLocks noGrp="1"/>
          </p:cNvSpPr>
          <p:nvPr>
            <p:ph type="subTitle" idx="1"/>
          </p:nvPr>
        </p:nvSpPr>
        <p:spPr/>
        <p:txBody>
          <a:bodyPr lIns="91440" tIns="45720" rIns="91440" bIns="45720" anchor="t">
            <a:normAutofit/>
          </a:bodyPr>
          <a:lstStyle/>
          <a:p>
            <a:r>
              <a:rPr lang="en-GB" sz="4000" dirty="0">
                <a:latin typeface="Roboto"/>
                <a:ea typeface="Roboto"/>
              </a:rPr>
              <a:t>Barnaby Mollett, LSE Careers</a:t>
            </a:r>
            <a:endParaRPr lang="en-GB" sz="4000" dirty="0"/>
          </a:p>
        </p:txBody>
      </p:sp>
    </p:spTree>
    <p:extLst>
      <p:ext uri="{BB962C8B-B14F-4D97-AF65-F5344CB8AC3E}">
        <p14:creationId xmlns:p14="http://schemas.microsoft.com/office/powerpoint/2010/main" val="1827829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0402E1-6C0A-4E6D-8D44-05DF484FFB34}"/>
              </a:ext>
            </a:extLst>
          </p:cNvPr>
          <p:cNvSpPr>
            <a:spLocks noGrp="1"/>
          </p:cNvSpPr>
          <p:nvPr>
            <p:ph type="title"/>
          </p:nvPr>
        </p:nvSpPr>
        <p:spPr>
          <a:xfrm>
            <a:off x="12655847" y="313592"/>
            <a:ext cx="6237067" cy="1259292"/>
          </a:xfrm>
        </p:spPr>
        <p:txBody>
          <a:bodyPr>
            <a:normAutofit/>
          </a:bodyPr>
          <a:lstStyle/>
          <a:p>
            <a:pPr marL="13970"/>
            <a:r>
              <a:rPr lang="en-GB" dirty="0">
                <a:solidFill>
                  <a:schemeClr val="tx1">
                    <a:lumMod val="75000"/>
                    <a:lumOff val="25000"/>
                  </a:schemeClr>
                </a:solidFill>
              </a:rPr>
              <a:t>Technical skills</a:t>
            </a:r>
          </a:p>
        </p:txBody>
      </p:sp>
      <p:sp>
        <p:nvSpPr>
          <p:cNvPr id="5" name="Text Placeholder 4">
            <a:extLst>
              <a:ext uri="{FF2B5EF4-FFF2-40B4-BE49-F238E27FC236}">
                <a16:creationId xmlns:a16="http://schemas.microsoft.com/office/drawing/2014/main" id="{FF7C5ACC-8CAE-4A07-8009-FF0665D96E81}"/>
              </a:ext>
            </a:extLst>
          </p:cNvPr>
          <p:cNvSpPr>
            <a:spLocks noGrp="1"/>
          </p:cNvSpPr>
          <p:nvPr>
            <p:ph type="body" sz="quarter" idx="10"/>
          </p:nvPr>
        </p:nvSpPr>
        <p:spPr>
          <a:xfrm>
            <a:off x="1570584" y="2623580"/>
            <a:ext cx="15391536" cy="5572665"/>
          </a:xfrm>
        </p:spPr>
        <p:txBody>
          <a:bodyPr lIns="91440" tIns="45720" rIns="91440" bIns="45720" anchor="t"/>
          <a:lstStyle/>
          <a:p>
            <a:pPr marL="0" indent="0">
              <a:buNone/>
            </a:pPr>
            <a:r>
              <a:rPr lang="en-GB" sz="3200" dirty="0"/>
              <a:t>IT skills</a:t>
            </a:r>
          </a:p>
          <a:p>
            <a:pPr lvl="1"/>
            <a:r>
              <a:rPr lang="en-GB" sz="3200" dirty="0">
                <a:solidFill>
                  <a:schemeClr val="bg1">
                    <a:lumMod val="50000"/>
                  </a:schemeClr>
                </a:solidFill>
              </a:rPr>
              <a:t>Give contextual examples of your IT skills that are relevant to the position </a:t>
            </a:r>
            <a:r>
              <a:rPr lang="en-GB" sz="3200" b="0" dirty="0">
                <a:solidFill>
                  <a:schemeClr val="bg1">
                    <a:lumMod val="50000"/>
                  </a:schemeClr>
                </a:solidFill>
              </a:rPr>
              <a:t>e.g. Proficient in Excel; carried out regression analysis to determine performance of a fund against the FTSE 100</a:t>
            </a:r>
          </a:p>
          <a:p>
            <a:pPr lvl="1"/>
            <a:r>
              <a:rPr lang="en-GB" sz="3200" dirty="0">
                <a:solidFill>
                  <a:schemeClr val="bg1">
                    <a:lumMod val="50000"/>
                  </a:schemeClr>
                </a:solidFill>
              </a:rPr>
              <a:t>Think about the tools you have used during your degree </a:t>
            </a:r>
            <a:r>
              <a:rPr lang="en-GB" sz="3200" b="0" i="1" dirty="0">
                <a:solidFill>
                  <a:schemeClr val="bg1">
                    <a:lumMod val="50000"/>
                  </a:schemeClr>
                </a:solidFill>
              </a:rPr>
              <a:t>(</a:t>
            </a:r>
            <a:r>
              <a:rPr lang="en-GB" sz="3200" b="0" i="1" dirty="0" err="1">
                <a:solidFill>
                  <a:schemeClr val="bg1">
                    <a:lumMod val="50000"/>
                  </a:schemeClr>
                </a:solidFill>
              </a:rPr>
              <a:t>MatLab</a:t>
            </a:r>
            <a:r>
              <a:rPr lang="en-GB" sz="3200" b="0" i="1" dirty="0">
                <a:solidFill>
                  <a:schemeClr val="bg1">
                    <a:lumMod val="50000"/>
                  </a:schemeClr>
                </a:solidFill>
              </a:rPr>
              <a:t>, Stata, R, SPSS)</a:t>
            </a:r>
            <a:r>
              <a:rPr lang="en-GB" sz="3200" b="0" dirty="0">
                <a:solidFill>
                  <a:schemeClr val="bg1">
                    <a:lumMod val="50000"/>
                  </a:schemeClr>
                </a:solidFill>
              </a:rPr>
              <a:t> </a:t>
            </a:r>
            <a:r>
              <a:rPr lang="en-GB" sz="3200" dirty="0">
                <a:solidFill>
                  <a:schemeClr val="bg1">
                    <a:lumMod val="50000"/>
                  </a:schemeClr>
                </a:solidFill>
              </a:rPr>
              <a:t>or internship </a:t>
            </a:r>
            <a:r>
              <a:rPr lang="en-GB" sz="3200" b="0" i="1" dirty="0">
                <a:solidFill>
                  <a:schemeClr val="bg1">
                    <a:lumMod val="50000"/>
                  </a:schemeClr>
                </a:solidFill>
              </a:rPr>
              <a:t>(Excel, Tableau, social media monitoring) </a:t>
            </a:r>
          </a:p>
          <a:p>
            <a:pPr lvl="1"/>
            <a:r>
              <a:rPr lang="en-GB" sz="3200" dirty="0">
                <a:solidFill>
                  <a:schemeClr val="bg1">
                    <a:lumMod val="50000"/>
                  </a:schemeClr>
                </a:solidFill>
              </a:rPr>
              <a:t>Don’t exaggerate your proficiency </a:t>
            </a:r>
            <a:r>
              <a:rPr lang="en-GB" sz="3200" b="0" dirty="0">
                <a:solidFill>
                  <a:schemeClr val="bg1">
                    <a:lumMod val="50000"/>
                  </a:schemeClr>
                </a:solidFill>
              </a:rPr>
              <a:t>– graduates can get caught out!</a:t>
            </a:r>
            <a:endParaRPr lang="en-GB" sz="3200" b="0" dirty="0"/>
          </a:p>
          <a:p>
            <a:pPr marL="0" indent="0">
              <a:buNone/>
            </a:pPr>
            <a:r>
              <a:rPr lang="en-GB" sz="3200" dirty="0"/>
              <a:t>Language skills</a:t>
            </a:r>
          </a:p>
          <a:p>
            <a:pPr lvl="1"/>
            <a:r>
              <a:rPr lang="en-GB" sz="3200" dirty="0">
                <a:solidFill>
                  <a:schemeClr val="bg1">
                    <a:lumMod val="50000"/>
                  </a:schemeClr>
                </a:solidFill>
              </a:rPr>
              <a:t>Native, fluent, intermediate, basic, conversational </a:t>
            </a:r>
            <a:r>
              <a:rPr lang="en-GB" sz="3200" b="0" dirty="0">
                <a:solidFill>
                  <a:schemeClr val="bg1">
                    <a:lumMod val="50000"/>
                  </a:schemeClr>
                </a:solidFill>
              </a:rPr>
              <a:t>(mention if you have qualifications</a:t>
            </a:r>
            <a:r>
              <a:rPr lang="en-GB" sz="4400" b="0" dirty="0">
                <a:solidFill>
                  <a:schemeClr val="bg1">
                    <a:lumMod val="50000"/>
                  </a:schemeClr>
                </a:solidFill>
              </a:rPr>
              <a:t>)</a:t>
            </a:r>
          </a:p>
          <a:p>
            <a:pPr marL="0" lvl="1" indent="0">
              <a:spcBef>
                <a:spcPts val="1000"/>
              </a:spcBef>
              <a:buNone/>
            </a:pPr>
            <a:r>
              <a:rPr lang="en-GB" sz="3200" dirty="0"/>
              <a:t>Think also of: economic modelling, use of sector-specific database, CRM…</a:t>
            </a:r>
          </a:p>
          <a:p>
            <a:pPr marL="523240" indent="-514350">
              <a:spcBef>
                <a:spcPts val="1125"/>
              </a:spcBef>
              <a:buFont typeface="Arial,Sans-Serif" panose="020B0604020202020204" pitchFamily="34" charset="0"/>
            </a:pPr>
            <a:endParaRPr lang="en-GB" dirty="0"/>
          </a:p>
        </p:txBody>
      </p:sp>
    </p:spTree>
    <p:extLst>
      <p:ext uri="{BB962C8B-B14F-4D97-AF65-F5344CB8AC3E}">
        <p14:creationId xmlns:p14="http://schemas.microsoft.com/office/powerpoint/2010/main" val="1127167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0402E1-6C0A-4E6D-8D44-05DF484FFB34}"/>
              </a:ext>
            </a:extLst>
          </p:cNvPr>
          <p:cNvSpPr>
            <a:spLocks noGrp="1"/>
          </p:cNvSpPr>
          <p:nvPr>
            <p:ph type="title"/>
          </p:nvPr>
        </p:nvSpPr>
        <p:spPr>
          <a:xfrm>
            <a:off x="13973677" y="517750"/>
            <a:ext cx="3348166" cy="879729"/>
          </a:xfrm>
        </p:spPr>
        <p:txBody>
          <a:bodyPr>
            <a:normAutofit/>
          </a:bodyPr>
          <a:lstStyle/>
          <a:p>
            <a:pPr marL="13970"/>
            <a:r>
              <a:rPr lang="en-GB">
                <a:solidFill>
                  <a:schemeClr val="tx1">
                    <a:lumMod val="75000"/>
                    <a:lumOff val="25000"/>
                  </a:schemeClr>
                </a:solidFill>
              </a:rPr>
              <a:t>Interests</a:t>
            </a:r>
          </a:p>
        </p:txBody>
      </p:sp>
      <p:sp>
        <p:nvSpPr>
          <p:cNvPr id="5" name="Text Placeholder 4">
            <a:extLst>
              <a:ext uri="{FF2B5EF4-FFF2-40B4-BE49-F238E27FC236}">
                <a16:creationId xmlns:a16="http://schemas.microsoft.com/office/drawing/2014/main" id="{FF7C5ACC-8CAE-4A07-8009-FF0665D96E81}"/>
              </a:ext>
            </a:extLst>
          </p:cNvPr>
          <p:cNvSpPr>
            <a:spLocks noGrp="1"/>
          </p:cNvSpPr>
          <p:nvPr>
            <p:ph type="body" sz="quarter" idx="10"/>
          </p:nvPr>
        </p:nvSpPr>
        <p:spPr>
          <a:xfrm>
            <a:off x="1177607" y="2837803"/>
            <a:ext cx="16785667" cy="5598049"/>
          </a:xfrm>
        </p:spPr>
        <p:txBody>
          <a:bodyPr lIns="91440" tIns="45720" rIns="91440" bIns="45720" anchor="t"/>
          <a:lstStyle/>
          <a:p>
            <a:pPr marL="523280" indent="-514350">
              <a:buFont typeface="Arial" panose="020B0604020202020204" pitchFamily="34" charset="0"/>
              <a:buChar char="•"/>
            </a:pPr>
            <a:r>
              <a:rPr lang="en-GB" sz="3000" b="0" dirty="0">
                <a:solidFill>
                  <a:schemeClr val="bg1">
                    <a:lumMod val="50000"/>
                  </a:schemeClr>
                </a:solidFill>
              </a:rPr>
              <a:t>Any other interests or activities that don’t fit under the other headings</a:t>
            </a:r>
          </a:p>
          <a:p>
            <a:pPr marL="523280" indent="-514350">
              <a:buFont typeface="Arial" panose="020B0604020202020204" pitchFamily="34" charset="0"/>
              <a:buChar char="•"/>
            </a:pPr>
            <a:r>
              <a:rPr lang="en-GB" sz="3000" b="0" dirty="0">
                <a:solidFill>
                  <a:schemeClr val="bg1">
                    <a:lumMod val="50000"/>
                  </a:schemeClr>
                </a:solidFill>
              </a:rPr>
              <a:t>Avoid simplistic lists that don’t add much </a:t>
            </a:r>
            <a:r>
              <a:rPr lang="en-GB" sz="3000" b="0" i="1" dirty="0">
                <a:solidFill>
                  <a:schemeClr val="bg1">
                    <a:lumMod val="50000"/>
                  </a:schemeClr>
                </a:solidFill>
              </a:rPr>
              <a:t>e.g. reading, cooking, current affairs</a:t>
            </a:r>
          </a:p>
          <a:p>
            <a:pPr marL="523280" indent="-514350">
              <a:buFont typeface="Arial" panose="020B0604020202020204" pitchFamily="34" charset="0"/>
              <a:buChar char="•"/>
            </a:pPr>
            <a:r>
              <a:rPr lang="en-GB" sz="3000" b="0" dirty="0">
                <a:solidFill>
                  <a:schemeClr val="bg1">
                    <a:lumMod val="50000"/>
                  </a:schemeClr>
                </a:solidFill>
              </a:rPr>
              <a:t>Highlight level of involvement/achievements:</a:t>
            </a:r>
            <a:endParaRPr lang="en-GB" sz="3000" dirty="0">
              <a:solidFill>
                <a:schemeClr val="bg1">
                  <a:lumMod val="50000"/>
                </a:schemeClr>
              </a:solidFill>
            </a:endParaRPr>
          </a:p>
          <a:p>
            <a:pPr marL="1037631" lvl="3" indent="-428625">
              <a:buClr>
                <a:schemeClr val="accent2"/>
              </a:buClr>
              <a:buFont typeface="Courier New" panose="02070309020205020404" pitchFamily="49" charset="0"/>
              <a:buChar char="o"/>
            </a:pPr>
            <a:r>
              <a:rPr lang="en-GB" sz="2663" dirty="0">
                <a:solidFill>
                  <a:schemeClr val="bg1">
                    <a:lumMod val="50000"/>
                  </a:schemeClr>
                </a:solidFill>
              </a:rPr>
              <a:t>Reading: Particularly contemporary literature, member of a book group and chair meetings when required</a:t>
            </a:r>
          </a:p>
          <a:p>
            <a:pPr marL="1037631" lvl="3" indent="-428625">
              <a:buClr>
                <a:schemeClr val="accent2"/>
              </a:buClr>
              <a:buFont typeface="Courier New" panose="02070309020205020404" pitchFamily="49" charset="0"/>
              <a:buChar char="o"/>
            </a:pPr>
            <a:r>
              <a:rPr lang="en-GB" sz="2663" dirty="0">
                <a:solidFill>
                  <a:schemeClr val="bg1">
                    <a:lumMod val="50000"/>
                  </a:schemeClr>
                </a:solidFill>
              </a:rPr>
              <a:t>Swimming: Member of university team, train three times per week and regularly compete in competitions</a:t>
            </a:r>
          </a:p>
          <a:p>
            <a:pPr marL="1037631" lvl="3" indent="-428625">
              <a:buClr>
                <a:schemeClr val="accent2"/>
              </a:buClr>
              <a:buFont typeface="Courier New" panose="02070309020205020404" pitchFamily="49" charset="0"/>
              <a:buChar char="o"/>
            </a:pPr>
            <a:r>
              <a:rPr lang="en-GB" sz="2663" dirty="0">
                <a:solidFill>
                  <a:schemeClr val="bg1">
                    <a:lumMod val="50000"/>
                  </a:schemeClr>
                </a:solidFill>
              </a:rPr>
              <a:t>Running: Member of North London Running Club and completed the London Marathon in 2021</a:t>
            </a:r>
            <a:endParaRPr lang="en-GB" sz="3000" dirty="0">
              <a:solidFill>
                <a:schemeClr val="bg1">
                  <a:lumMod val="50000"/>
                </a:schemeClr>
              </a:solidFill>
            </a:endParaRPr>
          </a:p>
          <a:p>
            <a:pPr marL="523280" indent="-514350">
              <a:buFont typeface="Arial" panose="020B0604020202020204" pitchFamily="34" charset="0"/>
              <a:buChar char="•"/>
            </a:pPr>
            <a:r>
              <a:rPr lang="en-GB" sz="3000" b="0" dirty="0">
                <a:solidFill>
                  <a:schemeClr val="bg1">
                    <a:lumMod val="50000"/>
                  </a:schemeClr>
                </a:solidFill>
              </a:rPr>
              <a:t>Present in themes if you have a lot – Sports, Music, Committee work </a:t>
            </a:r>
          </a:p>
          <a:p>
            <a:pPr marL="523280" indent="-514350">
              <a:buFont typeface="Arial" panose="020B0604020202020204" pitchFamily="34" charset="0"/>
              <a:buChar char="•"/>
            </a:pPr>
            <a:r>
              <a:rPr lang="en-GB" sz="3000" b="0" dirty="0">
                <a:solidFill>
                  <a:schemeClr val="bg1">
                    <a:lumMod val="50000"/>
                  </a:schemeClr>
                </a:solidFill>
              </a:rPr>
              <a:t>Can come up at interview, d</a:t>
            </a:r>
            <a:r>
              <a:rPr lang="en-GB" sz="3000" b="0" i="1" dirty="0">
                <a:solidFill>
                  <a:schemeClr val="bg1">
                    <a:lumMod val="50000"/>
                  </a:schemeClr>
                </a:solidFill>
              </a:rPr>
              <a:t>on’t put things in for the sake of it!</a:t>
            </a:r>
          </a:p>
          <a:p>
            <a:pPr marL="523240" indent="-514350">
              <a:spcBef>
                <a:spcPts val="1125"/>
              </a:spcBef>
              <a:buFont typeface="Arial,Sans-Serif" panose="020B0604020202020204" pitchFamily="34" charset="0"/>
            </a:pPr>
            <a:endParaRPr lang="en-GB" dirty="0"/>
          </a:p>
        </p:txBody>
      </p:sp>
    </p:spTree>
    <p:extLst>
      <p:ext uri="{BB962C8B-B14F-4D97-AF65-F5344CB8AC3E}">
        <p14:creationId xmlns:p14="http://schemas.microsoft.com/office/powerpoint/2010/main" val="3446473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0402E1-6C0A-4E6D-8D44-05DF484FFB34}"/>
              </a:ext>
            </a:extLst>
          </p:cNvPr>
          <p:cNvSpPr>
            <a:spLocks noGrp="1"/>
          </p:cNvSpPr>
          <p:nvPr>
            <p:ph type="title"/>
          </p:nvPr>
        </p:nvSpPr>
        <p:spPr>
          <a:xfrm>
            <a:off x="11299487" y="465992"/>
            <a:ext cx="6237067" cy="1259292"/>
          </a:xfrm>
        </p:spPr>
        <p:txBody>
          <a:bodyPr>
            <a:normAutofit/>
          </a:bodyPr>
          <a:lstStyle/>
          <a:p>
            <a:pPr marL="13970"/>
            <a:r>
              <a:rPr lang="en-GB" dirty="0">
                <a:solidFill>
                  <a:schemeClr val="tx1">
                    <a:lumMod val="75000"/>
                    <a:lumOff val="25000"/>
                  </a:schemeClr>
                </a:solidFill>
              </a:rPr>
              <a:t>Other possibilities </a:t>
            </a:r>
          </a:p>
        </p:txBody>
      </p:sp>
      <p:sp>
        <p:nvSpPr>
          <p:cNvPr id="5" name="Text Placeholder 4">
            <a:extLst>
              <a:ext uri="{FF2B5EF4-FFF2-40B4-BE49-F238E27FC236}">
                <a16:creationId xmlns:a16="http://schemas.microsoft.com/office/drawing/2014/main" id="{FF7C5ACC-8CAE-4A07-8009-FF0665D96E81}"/>
              </a:ext>
            </a:extLst>
          </p:cNvPr>
          <p:cNvSpPr>
            <a:spLocks noGrp="1"/>
          </p:cNvSpPr>
          <p:nvPr>
            <p:ph type="body" sz="quarter" idx="10"/>
          </p:nvPr>
        </p:nvSpPr>
        <p:spPr>
          <a:xfrm>
            <a:off x="864655" y="2553995"/>
            <a:ext cx="15424029" cy="5617548"/>
          </a:xfrm>
        </p:spPr>
        <p:txBody>
          <a:bodyPr lIns="91440" tIns="45720" rIns="91440" bIns="45720" anchor="t"/>
          <a:lstStyle/>
          <a:p>
            <a:pPr marL="0" indent="0">
              <a:buNone/>
            </a:pPr>
            <a:r>
              <a:rPr lang="en-GB" sz="3600" dirty="0">
                <a:solidFill>
                  <a:schemeClr val="bg1">
                    <a:lumMod val="50000"/>
                  </a:schemeClr>
                </a:solidFill>
              </a:rPr>
              <a:t>Personal profile </a:t>
            </a:r>
          </a:p>
          <a:p>
            <a:pPr marL="523280" indent="-514350">
              <a:buFont typeface="Arial" panose="020B0604020202020204" pitchFamily="34" charset="0"/>
              <a:buChar char="•"/>
            </a:pPr>
            <a:r>
              <a:rPr lang="en-GB" sz="3600" b="0" dirty="0">
                <a:solidFill>
                  <a:schemeClr val="bg1">
                    <a:lumMod val="50000"/>
                  </a:schemeClr>
                </a:solidFill>
              </a:rPr>
              <a:t>Be careful of generic statements that don’t represent you or relate to the job; be factual and highlight your key assets</a:t>
            </a:r>
          </a:p>
          <a:p>
            <a:pPr marL="8930" indent="0">
              <a:buNone/>
            </a:pPr>
            <a:endParaRPr lang="en-GB" sz="3600" b="0" dirty="0">
              <a:solidFill>
                <a:schemeClr val="bg1">
                  <a:lumMod val="50000"/>
                </a:schemeClr>
              </a:solidFill>
            </a:endParaRPr>
          </a:p>
          <a:p>
            <a:pPr marL="0" indent="0">
              <a:buNone/>
            </a:pPr>
            <a:r>
              <a:rPr lang="en-GB" sz="3600" dirty="0">
                <a:solidFill>
                  <a:schemeClr val="bg1">
                    <a:lumMod val="50000"/>
                  </a:schemeClr>
                </a:solidFill>
              </a:rPr>
              <a:t>Different styles of CV</a:t>
            </a:r>
          </a:p>
          <a:p>
            <a:pPr marL="523280" indent="-514350">
              <a:buFont typeface="Arial" panose="020B0604020202020204" pitchFamily="34" charset="0"/>
              <a:buChar char="•"/>
            </a:pPr>
            <a:r>
              <a:rPr lang="en-GB" sz="3600" b="0" dirty="0">
                <a:solidFill>
                  <a:schemeClr val="bg1">
                    <a:lumMod val="50000"/>
                  </a:schemeClr>
                </a:solidFill>
              </a:rPr>
              <a:t>Choose a layout that fits your information. Could use:</a:t>
            </a:r>
          </a:p>
          <a:p>
            <a:pPr marL="1123356" lvl="3" indent="-514350">
              <a:buClr>
                <a:schemeClr val="tx2"/>
              </a:buClr>
              <a:buFont typeface="Courier New" panose="02070309020205020404" pitchFamily="49" charset="0"/>
              <a:buChar char="o"/>
            </a:pPr>
            <a:r>
              <a:rPr lang="en-GB" sz="3600" dirty="0">
                <a:solidFill>
                  <a:schemeClr val="bg1">
                    <a:lumMod val="50000"/>
                  </a:schemeClr>
                </a:solidFill>
              </a:rPr>
              <a:t>Skills-based – no experience or career changing</a:t>
            </a:r>
          </a:p>
          <a:p>
            <a:pPr marL="1123356" lvl="3" indent="-514350">
              <a:buClr>
                <a:schemeClr val="tx2"/>
              </a:buClr>
              <a:buFont typeface="Courier New" panose="02070309020205020404" pitchFamily="49" charset="0"/>
              <a:buChar char="o"/>
            </a:pPr>
            <a:r>
              <a:rPr lang="en-GB" sz="3600" dirty="0">
                <a:solidFill>
                  <a:schemeClr val="bg1">
                    <a:lumMod val="50000"/>
                  </a:schemeClr>
                </a:solidFill>
              </a:rPr>
              <a:t>Creative – be certain it’s appropriate </a:t>
            </a:r>
          </a:p>
          <a:p>
            <a:pPr marL="1123356" lvl="3" indent="-514350">
              <a:buClr>
                <a:schemeClr val="tx2"/>
              </a:buClr>
              <a:buFont typeface="Courier New" panose="02070309020205020404" pitchFamily="49" charset="0"/>
              <a:buChar char="o"/>
            </a:pPr>
            <a:r>
              <a:rPr lang="en-GB" sz="3600" dirty="0">
                <a:solidFill>
                  <a:schemeClr val="bg1">
                    <a:lumMod val="50000"/>
                  </a:schemeClr>
                </a:solidFill>
              </a:rPr>
              <a:t>International – check for differences</a:t>
            </a:r>
          </a:p>
          <a:p>
            <a:pPr marL="523240" indent="-514350">
              <a:spcBef>
                <a:spcPts val="1125"/>
              </a:spcBef>
              <a:buFont typeface="Arial,Sans-Serif" panose="020B0604020202020204" pitchFamily="34" charset="0"/>
            </a:pPr>
            <a:endParaRPr lang="en-GB" sz="4000" dirty="0"/>
          </a:p>
        </p:txBody>
      </p:sp>
    </p:spTree>
    <p:extLst>
      <p:ext uri="{BB962C8B-B14F-4D97-AF65-F5344CB8AC3E}">
        <p14:creationId xmlns:p14="http://schemas.microsoft.com/office/powerpoint/2010/main" val="1699772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0402E1-6C0A-4E6D-8D44-05DF484FFB34}"/>
              </a:ext>
            </a:extLst>
          </p:cNvPr>
          <p:cNvSpPr>
            <a:spLocks noGrp="1"/>
          </p:cNvSpPr>
          <p:nvPr>
            <p:ph type="title"/>
          </p:nvPr>
        </p:nvSpPr>
        <p:spPr>
          <a:xfrm>
            <a:off x="13534457" y="634702"/>
            <a:ext cx="4132441" cy="810717"/>
          </a:xfrm>
        </p:spPr>
        <p:txBody>
          <a:bodyPr>
            <a:normAutofit/>
          </a:bodyPr>
          <a:lstStyle/>
          <a:p>
            <a:pPr marL="13970"/>
            <a:r>
              <a:rPr lang="en-GB">
                <a:solidFill>
                  <a:schemeClr val="tx1">
                    <a:lumMod val="75000"/>
                    <a:lumOff val="25000"/>
                  </a:schemeClr>
                </a:solidFill>
              </a:rPr>
              <a:t>Resources</a:t>
            </a:r>
          </a:p>
        </p:txBody>
      </p:sp>
      <p:sp>
        <p:nvSpPr>
          <p:cNvPr id="5" name="Text Placeholder 4">
            <a:extLst>
              <a:ext uri="{FF2B5EF4-FFF2-40B4-BE49-F238E27FC236}">
                <a16:creationId xmlns:a16="http://schemas.microsoft.com/office/drawing/2014/main" id="{FF7C5ACC-8CAE-4A07-8009-FF0665D96E81}"/>
              </a:ext>
            </a:extLst>
          </p:cNvPr>
          <p:cNvSpPr>
            <a:spLocks noGrp="1"/>
          </p:cNvSpPr>
          <p:nvPr>
            <p:ph type="body" sz="quarter" idx="10"/>
          </p:nvPr>
        </p:nvSpPr>
        <p:spPr>
          <a:xfrm>
            <a:off x="750887" y="2653116"/>
            <a:ext cx="17257713" cy="6188465"/>
          </a:xfrm>
        </p:spPr>
        <p:txBody>
          <a:bodyPr lIns="91440" tIns="45720" rIns="91440" bIns="45720" anchor="t"/>
          <a:lstStyle/>
          <a:p>
            <a:pPr marL="437555" indent="-428625">
              <a:lnSpc>
                <a:spcPct val="150000"/>
              </a:lnSpc>
              <a:buClr>
                <a:schemeClr val="tx2"/>
              </a:buClr>
              <a:buFont typeface="Arial" panose="020B0604020202020204" pitchFamily="34" charset="0"/>
              <a:buChar char="•"/>
            </a:pPr>
            <a:r>
              <a:rPr lang="en-GB" sz="4000" b="0" dirty="0">
                <a:hlinkClick r:id="rId2"/>
              </a:rPr>
              <a:t>A guide to CVs, cover letters and application forms</a:t>
            </a:r>
            <a:endParaRPr lang="en-GB" sz="4000" b="0" dirty="0"/>
          </a:p>
          <a:p>
            <a:pPr marL="437555" indent="-428625">
              <a:lnSpc>
                <a:spcPct val="150000"/>
              </a:lnSpc>
              <a:buClr>
                <a:schemeClr val="tx2"/>
              </a:buClr>
              <a:buFont typeface="Arial" panose="020B0604020202020204" pitchFamily="34" charset="0"/>
              <a:buChar char="•"/>
            </a:pPr>
            <a:r>
              <a:rPr lang="en-GB" sz="4000" b="0" dirty="0">
                <a:solidFill>
                  <a:schemeClr val="bg1">
                    <a:lumMod val="50000"/>
                  </a:schemeClr>
                </a:solidFill>
              </a:rPr>
              <a:t>LSE Careers website: </a:t>
            </a:r>
            <a:r>
              <a:rPr lang="en-GB" sz="4000" b="0" dirty="0">
                <a:hlinkClick r:id="rId3"/>
              </a:rPr>
              <a:t>CVs</a:t>
            </a:r>
            <a:r>
              <a:rPr lang="en-GB" sz="4000" b="0" dirty="0"/>
              <a:t> </a:t>
            </a:r>
            <a:r>
              <a:rPr lang="en-GB" sz="4000" b="0" dirty="0">
                <a:solidFill>
                  <a:schemeClr val="bg1">
                    <a:lumMod val="50000"/>
                  </a:schemeClr>
                </a:solidFill>
              </a:rPr>
              <a:t>(includes student examples)</a:t>
            </a:r>
          </a:p>
          <a:p>
            <a:pPr marL="437555" indent="-428625">
              <a:lnSpc>
                <a:spcPct val="150000"/>
              </a:lnSpc>
              <a:buClr>
                <a:schemeClr val="tx2"/>
              </a:buClr>
              <a:buFont typeface="Arial" panose="020B0604020202020204" pitchFamily="34" charset="0"/>
              <a:buChar char="•"/>
            </a:pPr>
            <a:r>
              <a:rPr lang="en-GB" sz="4000" b="0" dirty="0">
                <a:solidFill>
                  <a:schemeClr val="bg1">
                    <a:lumMod val="50000"/>
                  </a:schemeClr>
                </a:solidFill>
              </a:rPr>
              <a:t>Book at 1to1 appointment with a Careers Consultant through </a:t>
            </a:r>
            <a:r>
              <a:rPr lang="en-GB" sz="4000" b="0" dirty="0" err="1">
                <a:solidFill>
                  <a:schemeClr val="bg1">
                    <a:lumMod val="50000"/>
                  </a:schemeClr>
                </a:solidFill>
              </a:rPr>
              <a:t>CareerHub</a:t>
            </a:r>
            <a:r>
              <a:rPr lang="en-GB" sz="4000" b="0" dirty="0">
                <a:solidFill>
                  <a:schemeClr val="bg1">
                    <a:lumMod val="50000"/>
                  </a:schemeClr>
                </a:solidFill>
              </a:rPr>
              <a:t> </a:t>
            </a:r>
            <a:endParaRPr lang="en-GB" sz="4000" b="0" dirty="0">
              <a:solidFill>
                <a:schemeClr val="bg1">
                  <a:lumMod val="50000"/>
                </a:schemeClr>
              </a:solidFill>
              <a:hlinkClick r:id="rId4"/>
            </a:endParaRPr>
          </a:p>
          <a:p>
            <a:pPr marL="437555" indent="-428625">
              <a:lnSpc>
                <a:spcPct val="150000"/>
              </a:lnSpc>
              <a:buClr>
                <a:schemeClr val="tx2"/>
              </a:buClr>
              <a:buFont typeface="Arial" panose="020B0604020202020204" pitchFamily="34" charset="0"/>
              <a:buChar char="•"/>
            </a:pPr>
            <a:r>
              <a:rPr lang="en-GB" sz="4000" b="0" dirty="0">
                <a:solidFill>
                  <a:schemeClr val="bg1">
                    <a:lumMod val="50000"/>
                  </a:schemeClr>
                </a:solidFill>
                <a:hlinkClick r:id="rId4"/>
              </a:rPr>
              <a:t>CareerSet</a:t>
            </a:r>
            <a:r>
              <a:rPr lang="en-GB" sz="4000" b="0" dirty="0">
                <a:solidFill>
                  <a:schemeClr val="bg1">
                    <a:lumMod val="50000"/>
                  </a:schemeClr>
                </a:solidFill>
              </a:rPr>
              <a:t>: AI-driven tool to get feedback on your CV and cover letter</a:t>
            </a:r>
          </a:p>
          <a:p>
            <a:pPr marL="437555" indent="-428625">
              <a:lnSpc>
                <a:spcPct val="150000"/>
              </a:lnSpc>
              <a:buClr>
                <a:schemeClr val="tx2"/>
              </a:buClr>
              <a:buFont typeface="Arial" panose="020B0604020202020204" pitchFamily="34" charset="0"/>
              <a:buChar char="•"/>
            </a:pPr>
            <a:r>
              <a:rPr lang="en-GB" sz="4000" dirty="0">
                <a:solidFill>
                  <a:schemeClr val="bg1">
                    <a:lumMod val="50000"/>
                  </a:schemeClr>
                </a:solidFill>
              </a:rPr>
              <a:t>LSE Careers website: </a:t>
            </a:r>
            <a:r>
              <a:rPr lang="en-GB" sz="4000" dirty="0">
                <a:hlinkClick r:id="rId5"/>
              </a:rPr>
              <a:t>Part-time work</a:t>
            </a:r>
            <a:endParaRPr lang="en-GB" sz="4000" b="0" dirty="0"/>
          </a:p>
          <a:p>
            <a:pPr marL="8890" indent="0">
              <a:spcBef>
                <a:spcPts val="1125"/>
              </a:spcBef>
              <a:buNone/>
            </a:pPr>
            <a:endParaRPr lang="en-GB" dirty="0"/>
          </a:p>
        </p:txBody>
      </p:sp>
    </p:spTree>
    <p:extLst>
      <p:ext uri="{BB962C8B-B14F-4D97-AF65-F5344CB8AC3E}">
        <p14:creationId xmlns:p14="http://schemas.microsoft.com/office/powerpoint/2010/main" val="2542498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55C13-BF12-2562-43E8-E914C6DFB6B5}"/>
              </a:ext>
            </a:extLst>
          </p:cNvPr>
          <p:cNvSpPr>
            <a:spLocks noGrp="1"/>
          </p:cNvSpPr>
          <p:nvPr>
            <p:ph type="title"/>
          </p:nvPr>
        </p:nvSpPr>
        <p:spPr>
          <a:xfrm>
            <a:off x="11650888" y="1979521"/>
            <a:ext cx="5200650" cy="725282"/>
          </a:xfrm>
        </p:spPr>
        <p:txBody>
          <a:bodyPr>
            <a:normAutofit/>
          </a:bodyPr>
          <a:lstStyle/>
          <a:p>
            <a:pPr marL="13335"/>
            <a:r>
              <a:rPr lang="en-GB" sz="3000" dirty="0">
                <a:solidFill>
                  <a:schemeClr val="tx2"/>
                </a:solidFill>
                <a:cs typeface="Roboto" panose="02000000000000000000" pitchFamily="2" charset="0"/>
              </a:rPr>
              <a:t>STEP into LSE Careers </a:t>
            </a:r>
          </a:p>
        </p:txBody>
      </p:sp>
      <p:sp>
        <p:nvSpPr>
          <p:cNvPr id="4" name="TextBox 3">
            <a:extLst>
              <a:ext uri="{FF2B5EF4-FFF2-40B4-BE49-F238E27FC236}">
                <a16:creationId xmlns:a16="http://schemas.microsoft.com/office/drawing/2014/main" id="{758B0447-C7D1-57FC-D8F1-170FB2E8660C}"/>
              </a:ext>
            </a:extLst>
          </p:cNvPr>
          <p:cNvSpPr txBox="1"/>
          <p:nvPr/>
        </p:nvSpPr>
        <p:spPr>
          <a:xfrm>
            <a:off x="9144000" y="2632036"/>
            <a:ext cx="914399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45">
              <a:defRPr/>
            </a:pPr>
            <a:r>
              <a:rPr lang="en-US" sz="2400" dirty="0">
                <a:solidFill>
                  <a:srgbClr val="000000"/>
                </a:solidFill>
                <a:latin typeface="Roboto" panose="02000000000000000000" pitchFamily="2" charset="0"/>
                <a:ea typeface="Roboto" panose="02000000000000000000" pitchFamily="2" charset="0"/>
                <a:cs typeface="Roboto" panose="02000000000000000000" pitchFamily="2" charset="0"/>
              </a:rPr>
              <a:t>An online careers course for </a:t>
            </a:r>
            <a:r>
              <a:rPr lang="en-US" sz="2400" b="1" dirty="0">
                <a:solidFill>
                  <a:srgbClr val="000000"/>
                </a:solidFill>
                <a:latin typeface="Roboto" panose="02000000000000000000" pitchFamily="2" charset="0"/>
                <a:ea typeface="Roboto" panose="02000000000000000000" pitchFamily="2" charset="0"/>
                <a:cs typeface="Roboto" panose="02000000000000000000" pitchFamily="2" charset="0"/>
              </a:rPr>
              <a:t>Master's students </a:t>
            </a:r>
            <a:endParaRPr lang="en-US" sz="2400" b="1" dirty="0">
              <a:latin typeface="Roboto" panose="02000000000000000000" pitchFamily="2" charset="0"/>
              <a:ea typeface="Roboto" panose="02000000000000000000" pitchFamily="2" charset="0"/>
              <a:cs typeface="Roboto" panose="02000000000000000000" pitchFamily="2" charset="0"/>
            </a:endParaRPr>
          </a:p>
          <a:p>
            <a:pPr algn="ctr" defTabSz="914445">
              <a:defRPr/>
            </a:pP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S</a:t>
            </a:r>
            <a:r>
              <a:rPr lang="en-US" sz="2400" dirty="0">
                <a:solidFill>
                  <a:srgbClr val="000000"/>
                </a:solidFill>
                <a:latin typeface="Roboto" panose="02000000000000000000" pitchFamily="2" charset="0"/>
                <a:ea typeface="Roboto" panose="02000000000000000000" pitchFamily="2" charset="0"/>
                <a:cs typeface="Roboto" panose="02000000000000000000" pitchFamily="2" charset="0"/>
              </a:rPr>
              <a:t>upporting you to </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T</a:t>
            </a:r>
            <a:r>
              <a:rPr lang="en-US" sz="2400" dirty="0">
                <a:solidFill>
                  <a:srgbClr val="000000"/>
                </a:solidFill>
                <a:latin typeface="Roboto" panose="02000000000000000000" pitchFamily="2" charset="0"/>
                <a:ea typeface="Roboto" panose="02000000000000000000" pitchFamily="2" charset="0"/>
                <a:cs typeface="Roboto" panose="02000000000000000000" pitchFamily="2" charset="0"/>
              </a:rPr>
              <a:t>hink, </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E</a:t>
            </a:r>
            <a:r>
              <a:rPr lang="en-US" sz="2400" dirty="0">
                <a:solidFill>
                  <a:srgbClr val="000000"/>
                </a:solidFill>
                <a:latin typeface="Roboto" panose="02000000000000000000" pitchFamily="2" charset="0"/>
                <a:ea typeface="Roboto" panose="02000000000000000000" pitchFamily="2" charset="0"/>
                <a:cs typeface="Roboto" panose="02000000000000000000" pitchFamily="2" charset="0"/>
              </a:rPr>
              <a:t>xplore, and </a:t>
            </a:r>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P</a:t>
            </a:r>
            <a:r>
              <a:rPr lang="en-US" sz="2400" dirty="0">
                <a:solidFill>
                  <a:srgbClr val="000000"/>
                </a:solidFill>
                <a:latin typeface="Roboto" panose="02000000000000000000" pitchFamily="2" charset="0"/>
                <a:ea typeface="Roboto" panose="02000000000000000000" pitchFamily="2" charset="0"/>
                <a:cs typeface="Roboto" panose="02000000000000000000" pitchFamily="2" charset="0"/>
              </a:rPr>
              <a:t>lan for your career</a:t>
            </a:r>
            <a:br>
              <a:rPr lang="en-US" sz="2400" dirty="0">
                <a:solidFill>
                  <a:srgbClr val="000000"/>
                </a:solidFill>
                <a:latin typeface="Roboto" panose="02000000000000000000" pitchFamily="2" charset="0"/>
                <a:ea typeface="Roboto" panose="02000000000000000000" pitchFamily="2" charset="0"/>
                <a:cs typeface="Roboto" panose="02000000000000000000" pitchFamily="2" charset="0"/>
              </a:rPr>
            </a:br>
            <a:endParaRPr lang="en-US" sz="240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algn="ctr" defTabSz="914445">
              <a:defRPr/>
            </a:pPr>
            <a:r>
              <a:rPr lang="en-US" sz="2400" b="1" dirty="0">
                <a:solidFill>
                  <a:srgbClr val="000000"/>
                </a:solidFill>
                <a:latin typeface="Roboto" panose="02000000000000000000" pitchFamily="2" charset="0"/>
                <a:ea typeface="Roboto" panose="02000000000000000000" pitchFamily="2" charset="0"/>
                <a:cs typeface="Roboto" panose="02000000000000000000" pitchFamily="2" charset="0"/>
              </a:rPr>
              <a:t>Access the course via Moodle at </a:t>
            </a:r>
          </a:p>
          <a:p>
            <a:pPr algn="ctr" defTabSz="914445">
              <a:defRPr/>
            </a:pPr>
            <a:r>
              <a:rPr lang="en-US" sz="2400" dirty="0">
                <a:solidFill>
                  <a:srgbClr val="000000"/>
                </a:solidFill>
                <a:latin typeface="Roboto" panose="02000000000000000000" pitchFamily="2" charset="0"/>
                <a:ea typeface="Roboto" panose="02000000000000000000" pitchFamily="2" charset="0"/>
                <a:cs typeface="Roboto" panose="02000000000000000000" pitchFamily="2" charset="0"/>
                <a:hlinkClick r:id="rId3"/>
              </a:rPr>
              <a:t>https://moodle.lse.ac.uk/course/view.php?id=9235</a:t>
            </a:r>
            <a:endParaRPr lang="en-US" sz="2400" dirty="0">
              <a:latin typeface="Roboto" panose="02000000000000000000" pitchFamily="2" charset="0"/>
              <a:ea typeface="Roboto" panose="02000000000000000000" pitchFamily="2" charset="0"/>
              <a:cs typeface="Roboto" panose="02000000000000000000" pitchFamily="2" charset="0"/>
            </a:endParaRPr>
          </a:p>
          <a:p>
            <a:pPr algn="ctr" defTabSz="914445">
              <a:defRPr/>
            </a:pPr>
            <a:r>
              <a:rPr lang="en-US" sz="2400" dirty="0">
                <a:solidFill>
                  <a:srgbClr val="000000"/>
                </a:solidFill>
                <a:latin typeface="Roboto" panose="02000000000000000000" pitchFamily="2" charset="0"/>
                <a:ea typeface="Roboto" panose="02000000000000000000" pitchFamily="2" charset="0"/>
                <a:cs typeface="Roboto" panose="02000000000000000000" pitchFamily="2" charset="0"/>
              </a:rPr>
              <a:t> </a:t>
            </a:r>
          </a:p>
        </p:txBody>
      </p:sp>
      <p:pic>
        <p:nvPicPr>
          <p:cNvPr id="6" name="Picture 5" descr="A person sitting on a table with a computer&#10;&#10;Description automatically generated">
            <a:extLst>
              <a:ext uri="{FF2B5EF4-FFF2-40B4-BE49-F238E27FC236}">
                <a16:creationId xmlns:a16="http://schemas.microsoft.com/office/drawing/2014/main" id="{EF4AE56A-97CC-5D2E-8457-24D21257CB7B}"/>
              </a:ext>
            </a:extLst>
          </p:cNvPr>
          <p:cNvPicPr>
            <a:picLocks noChangeAspect="1"/>
          </p:cNvPicPr>
          <p:nvPr/>
        </p:nvPicPr>
        <p:blipFill>
          <a:blip r:embed="rId4"/>
          <a:stretch>
            <a:fillRect/>
          </a:stretch>
        </p:blipFill>
        <p:spPr>
          <a:xfrm>
            <a:off x="10046424" y="5592875"/>
            <a:ext cx="2163900" cy="2111345"/>
          </a:xfrm>
          <a:prstGeom prst="rect">
            <a:avLst/>
          </a:prstGeom>
        </p:spPr>
      </p:pic>
      <p:pic>
        <p:nvPicPr>
          <p:cNvPr id="7" name="Picture 6" descr="A person talking to a group of people&#10;&#10;Description automatically generated">
            <a:extLst>
              <a:ext uri="{FF2B5EF4-FFF2-40B4-BE49-F238E27FC236}">
                <a16:creationId xmlns:a16="http://schemas.microsoft.com/office/drawing/2014/main" id="{E1923001-193D-72A5-1324-29E62FB7A710}"/>
              </a:ext>
            </a:extLst>
          </p:cNvPr>
          <p:cNvPicPr>
            <a:picLocks noChangeAspect="1"/>
          </p:cNvPicPr>
          <p:nvPr/>
        </p:nvPicPr>
        <p:blipFill>
          <a:blip r:embed="rId5"/>
          <a:stretch>
            <a:fillRect/>
          </a:stretch>
        </p:blipFill>
        <p:spPr>
          <a:xfrm>
            <a:off x="11481884" y="5377128"/>
            <a:ext cx="2185715" cy="2111344"/>
          </a:xfrm>
          <a:prstGeom prst="rect">
            <a:avLst/>
          </a:prstGeom>
        </p:spPr>
      </p:pic>
      <p:pic>
        <p:nvPicPr>
          <p:cNvPr id="8" name="Picture 7" descr="A person smiling with a backpack&#10;&#10;Description automatically generated">
            <a:extLst>
              <a:ext uri="{FF2B5EF4-FFF2-40B4-BE49-F238E27FC236}">
                <a16:creationId xmlns:a16="http://schemas.microsoft.com/office/drawing/2014/main" id="{110E8D89-C103-A6CE-DAE9-2EE40330E1C4}"/>
              </a:ext>
            </a:extLst>
          </p:cNvPr>
          <p:cNvPicPr>
            <a:picLocks noChangeAspect="1"/>
          </p:cNvPicPr>
          <p:nvPr/>
        </p:nvPicPr>
        <p:blipFill>
          <a:blip r:embed="rId6"/>
          <a:stretch>
            <a:fillRect/>
          </a:stretch>
        </p:blipFill>
        <p:spPr>
          <a:xfrm>
            <a:off x="13311295" y="5281663"/>
            <a:ext cx="2198151" cy="2111344"/>
          </a:xfrm>
          <a:prstGeom prst="rect">
            <a:avLst/>
          </a:prstGeom>
        </p:spPr>
      </p:pic>
      <p:pic>
        <p:nvPicPr>
          <p:cNvPr id="9" name="Picture 8" descr="A person smiling in a crowd&#10;&#10;Description automatically generated">
            <a:extLst>
              <a:ext uri="{FF2B5EF4-FFF2-40B4-BE49-F238E27FC236}">
                <a16:creationId xmlns:a16="http://schemas.microsoft.com/office/drawing/2014/main" id="{49ADDBCB-D273-F1A1-4F74-3911E0E56FA3}"/>
              </a:ext>
            </a:extLst>
          </p:cNvPr>
          <p:cNvPicPr>
            <a:picLocks noChangeAspect="1"/>
          </p:cNvPicPr>
          <p:nvPr/>
        </p:nvPicPr>
        <p:blipFill>
          <a:blip r:embed="rId7"/>
          <a:stretch>
            <a:fillRect/>
          </a:stretch>
        </p:blipFill>
        <p:spPr>
          <a:xfrm>
            <a:off x="14963932" y="5186198"/>
            <a:ext cx="2199464" cy="2111345"/>
          </a:xfrm>
          <a:prstGeom prst="rect">
            <a:avLst/>
          </a:prstGeom>
        </p:spPr>
      </p:pic>
      <p:pic>
        <p:nvPicPr>
          <p:cNvPr id="3" name="Picture 2">
            <a:extLst>
              <a:ext uri="{FF2B5EF4-FFF2-40B4-BE49-F238E27FC236}">
                <a16:creationId xmlns:a16="http://schemas.microsoft.com/office/drawing/2014/main" id="{DCCDE8F2-749C-3762-FF2A-090B43D024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545667" y="5038910"/>
            <a:ext cx="2165601" cy="2111344"/>
          </a:xfrm>
          <a:prstGeom prst="rect">
            <a:avLst/>
          </a:prstGeom>
        </p:spPr>
      </p:pic>
      <p:pic>
        <p:nvPicPr>
          <p:cNvPr id="11" name="Picture 10">
            <a:extLst>
              <a:ext uri="{FF2B5EF4-FFF2-40B4-BE49-F238E27FC236}">
                <a16:creationId xmlns:a16="http://schemas.microsoft.com/office/drawing/2014/main" id="{B19C95CA-EA93-B6EF-0A70-423E5547E6B7}"/>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2114025" y="5666742"/>
            <a:ext cx="2242377" cy="2111345"/>
          </a:xfrm>
          <a:prstGeom prst="rect">
            <a:avLst/>
          </a:prstGeom>
        </p:spPr>
      </p:pic>
      <p:pic>
        <p:nvPicPr>
          <p:cNvPr id="12" name="Picture 11">
            <a:extLst>
              <a:ext uri="{FF2B5EF4-FFF2-40B4-BE49-F238E27FC236}">
                <a16:creationId xmlns:a16="http://schemas.microsoft.com/office/drawing/2014/main" id="{24BE25C2-303B-BAE8-C258-F9E1134CEADD}"/>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2748683" y="6613955"/>
            <a:ext cx="2164702" cy="2111344"/>
          </a:xfrm>
          <a:prstGeom prst="rect">
            <a:avLst/>
          </a:prstGeom>
        </p:spPr>
      </p:pic>
      <p:pic>
        <p:nvPicPr>
          <p:cNvPr id="13" name="Picture 12">
            <a:extLst>
              <a:ext uri="{FF2B5EF4-FFF2-40B4-BE49-F238E27FC236}">
                <a16:creationId xmlns:a16="http://schemas.microsoft.com/office/drawing/2014/main" id="{5E99A827-2D19-8D6C-9257-3D42AD18D22F}"/>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3519033" y="7469034"/>
            <a:ext cx="2231721" cy="2111345"/>
          </a:xfrm>
          <a:prstGeom prst="rect">
            <a:avLst/>
          </a:prstGeom>
        </p:spPr>
      </p:pic>
      <p:sp>
        <p:nvSpPr>
          <p:cNvPr id="14" name="Title 1">
            <a:extLst>
              <a:ext uri="{FF2B5EF4-FFF2-40B4-BE49-F238E27FC236}">
                <a16:creationId xmlns:a16="http://schemas.microsoft.com/office/drawing/2014/main" id="{08F0A4CB-2170-8084-6666-1D743E83D858}"/>
              </a:ext>
            </a:extLst>
          </p:cNvPr>
          <p:cNvSpPr txBox="1">
            <a:spLocks/>
          </p:cNvSpPr>
          <p:nvPr/>
        </p:nvSpPr>
        <p:spPr>
          <a:xfrm>
            <a:off x="247342" y="1431316"/>
            <a:ext cx="7861223" cy="2030292"/>
          </a:xfrm>
          <a:prstGeom prst="rect">
            <a:avLst/>
          </a:prstGeom>
        </p:spPr>
        <p:txBody>
          <a:bodyPr vert="horz" lIns="137160" tIns="68580" rIns="137160" bIns="68580" rtlCol="0" anchor="ctr">
            <a:normAutofit/>
          </a:bodyPr>
          <a:lstStyle>
            <a:lvl1pPr marL="9600" algn="l" defTabSz="609630" rtl="0" eaLnBrk="1" latinLnBrk="0" hangingPunct="1">
              <a:lnSpc>
                <a:spcPct val="90000"/>
              </a:lnSpc>
              <a:spcBef>
                <a:spcPct val="0"/>
              </a:spcBef>
              <a:buNone/>
              <a:defRPr sz="3300" b="1" kern="1200">
                <a:solidFill>
                  <a:schemeClr val="tx1"/>
                </a:solidFill>
                <a:latin typeface="Roboto" panose="02000000000000000000" pitchFamily="2" charset="0"/>
                <a:ea typeface="Roboto" panose="02000000000000000000" pitchFamily="2" charset="0"/>
                <a:cs typeface="+mj-cs"/>
              </a:defRPr>
            </a:lvl1pPr>
          </a:lstStyle>
          <a:p>
            <a:pPr marL="13335" algn="ctr"/>
            <a:r>
              <a:rPr lang="en-GB" sz="3000" dirty="0">
                <a:solidFill>
                  <a:schemeClr val="accent1"/>
                </a:solidFill>
              </a:rPr>
              <a:t>Understanding Careers: How can I make the most of my time as an LSE undergraduate</a:t>
            </a:r>
            <a:endParaRPr lang="en-GB" sz="3000" dirty="0">
              <a:solidFill>
                <a:schemeClr val="accent1"/>
              </a:solidFill>
              <a:cs typeface="Roboto"/>
            </a:endParaRPr>
          </a:p>
        </p:txBody>
      </p:sp>
      <p:sp>
        <p:nvSpPr>
          <p:cNvPr id="16" name="TextBox 15">
            <a:extLst>
              <a:ext uri="{FF2B5EF4-FFF2-40B4-BE49-F238E27FC236}">
                <a16:creationId xmlns:a16="http://schemas.microsoft.com/office/drawing/2014/main" id="{97DE6DB3-F0FA-5946-B0B4-BAADC428C219}"/>
              </a:ext>
            </a:extLst>
          </p:cNvPr>
          <p:cNvSpPr txBox="1"/>
          <p:nvPr/>
        </p:nvSpPr>
        <p:spPr>
          <a:xfrm>
            <a:off x="123032" y="2965425"/>
            <a:ext cx="8780886" cy="2308324"/>
          </a:xfrm>
          <a:prstGeom prst="rect">
            <a:avLst/>
          </a:prstGeom>
          <a:noFill/>
        </p:spPr>
        <p:txBody>
          <a:bodyPr wrap="square">
            <a:spAutoFit/>
          </a:bodyPr>
          <a:lstStyle/>
          <a:p>
            <a:pPr algn="ctr" defTabSz="914445">
              <a:defRPr/>
            </a:pPr>
            <a:r>
              <a:rPr lang="en-GB" sz="2400" dirty="0">
                <a:latin typeface="Roboto" panose="02000000000000000000" pitchFamily="2" charset="0"/>
                <a:ea typeface="Roboto" panose="02000000000000000000" pitchFamily="2" charset="0"/>
                <a:cs typeface="Roboto" panose="02000000000000000000" pitchFamily="2" charset="0"/>
              </a:rPr>
              <a:t>An online careers course for </a:t>
            </a:r>
            <a:r>
              <a:rPr lang="en-GB" sz="2400" b="1" dirty="0">
                <a:latin typeface="Roboto" panose="02000000000000000000" pitchFamily="2" charset="0"/>
                <a:ea typeface="Roboto" panose="02000000000000000000" pitchFamily="2" charset="0"/>
                <a:cs typeface="Roboto" panose="02000000000000000000" pitchFamily="2" charset="0"/>
              </a:rPr>
              <a:t>LSE undergraduates</a:t>
            </a:r>
            <a:r>
              <a:rPr lang="en-GB" sz="2400" dirty="0">
                <a:latin typeface="Roboto" panose="02000000000000000000" pitchFamily="2" charset="0"/>
                <a:ea typeface="Roboto" panose="02000000000000000000" pitchFamily="2" charset="0"/>
                <a:cs typeface="Roboto" panose="02000000000000000000" pitchFamily="2" charset="0"/>
              </a:rPr>
              <a:t>, empowering you to discover, explore, and shape your career path</a:t>
            </a:r>
            <a:br>
              <a:rPr lang="en-GB" sz="2400" dirty="0">
                <a:latin typeface="Roboto" panose="02000000000000000000" pitchFamily="2" charset="0"/>
                <a:ea typeface="Roboto" panose="02000000000000000000" pitchFamily="2" charset="0"/>
                <a:cs typeface="Roboto" panose="02000000000000000000" pitchFamily="2" charset="0"/>
              </a:rPr>
            </a:br>
            <a:br>
              <a:rPr lang="en-GB" sz="2400" dirty="0">
                <a:latin typeface="Roboto" panose="02000000000000000000" pitchFamily="2" charset="0"/>
                <a:ea typeface="Roboto" panose="02000000000000000000" pitchFamily="2" charset="0"/>
                <a:cs typeface="Roboto" panose="02000000000000000000" pitchFamily="2" charset="0"/>
              </a:rPr>
            </a:br>
            <a:r>
              <a:rPr lang="en-US" sz="2400" b="1" dirty="0">
                <a:solidFill>
                  <a:srgbClr val="000000"/>
                </a:solidFill>
                <a:latin typeface="Roboto" panose="02000000000000000000" pitchFamily="2" charset="0"/>
                <a:ea typeface="Roboto" panose="02000000000000000000" pitchFamily="2" charset="0"/>
                <a:cs typeface="Roboto" panose="02000000000000000000" pitchFamily="2" charset="0"/>
              </a:rPr>
              <a:t>Access the course via Moodle at </a:t>
            </a:r>
          </a:p>
          <a:p>
            <a:pPr algn="ctr" defTabSz="914445">
              <a:defRPr/>
            </a:pPr>
            <a:r>
              <a:rPr lang="en-US" sz="2400" dirty="0">
                <a:solidFill>
                  <a:srgbClr val="000000"/>
                </a:solidFill>
                <a:latin typeface="Roboto" panose="02000000000000000000" pitchFamily="2" charset="0"/>
                <a:ea typeface="Roboto" panose="02000000000000000000" pitchFamily="2" charset="0"/>
                <a:cs typeface="Roboto" panose="02000000000000000000" pitchFamily="2" charset="0"/>
                <a:hlinkClick r:id="rId12"/>
              </a:rPr>
              <a:t>https://moodle.lse.ac.uk/course/view.php?id=9029</a:t>
            </a:r>
            <a:r>
              <a:rPr lang="en-US" sz="2400" dirty="0">
                <a:solidFill>
                  <a:srgbClr val="000000"/>
                </a:solidFill>
                <a:latin typeface="Roboto" panose="02000000000000000000" pitchFamily="2" charset="0"/>
                <a:ea typeface="Roboto" panose="02000000000000000000" pitchFamily="2" charset="0"/>
                <a:cs typeface="Roboto" panose="02000000000000000000" pitchFamily="2" charset="0"/>
              </a:rPr>
              <a:t> </a:t>
            </a:r>
            <a:endParaRPr lang="en-US" sz="2400" dirty="0">
              <a:latin typeface="Roboto" panose="02000000000000000000" pitchFamily="2" charset="0"/>
              <a:ea typeface="Roboto" panose="02000000000000000000" pitchFamily="2" charset="0"/>
              <a:cs typeface="Roboto" panose="02000000000000000000" pitchFamily="2" charset="0"/>
            </a:endParaRPr>
          </a:p>
          <a:p>
            <a:endParaRPr lang="en-GB" sz="2400" dirty="0">
              <a:latin typeface="Roboto" panose="02000000000000000000" pitchFamily="2" charset="0"/>
              <a:ea typeface="Roboto" panose="02000000000000000000" pitchFamily="2" charset="0"/>
              <a:cs typeface="Roboto" panose="02000000000000000000" pitchFamily="2" charset="0"/>
            </a:endParaRPr>
          </a:p>
        </p:txBody>
      </p:sp>
      <p:sp>
        <p:nvSpPr>
          <p:cNvPr id="17" name="Title 1">
            <a:extLst>
              <a:ext uri="{FF2B5EF4-FFF2-40B4-BE49-F238E27FC236}">
                <a16:creationId xmlns:a16="http://schemas.microsoft.com/office/drawing/2014/main" id="{DF4ECDB8-241D-080F-7470-93410A1DD265}"/>
              </a:ext>
            </a:extLst>
          </p:cNvPr>
          <p:cNvSpPr txBox="1">
            <a:spLocks/>
          </p:cNvSpPr>
          <p:nvPr/>
        </p:nvSpPr>
        <p:spPr>
          <a:xfrm>
            <a:off x="6950708" y="171182"/>
            <a:ext cx="14501813" cy="1015280"/>
          </a:xfrm>
          <a:prstGeom prst="rect">
            <a:avLst/>
          </a:prstGeom>
        </p:spPr>
        <p:txBody>
          <a:bodyPr vert="horz" lIns="137160" tIns="68580" rIns="137160" bIns="6858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335" algn="ctr"/>
            <a:r>
              <a:rPr lang="en-GB" sz="4800" b="1" dirty="0">
                <a:latin typeface="Roboto" panose="02000000000000000000" pitchFamily="2" charset="0"/>
                <a:ea typeface="Roboto" panose="02000000000000000000" pitchFamily="2" charset="0"/>
                <a:cs typeface="Roboto" panose="02000000000000000000" pitchFamily="2" charset="0"/>
              </a:rPr>
              <a:t>Careers Moodle Courses</a:t>
            </a:r>
          </a:p>
        </p:txBody>
      </p:sp>
    </p:spTree>
    <p:extLst>
      <p:ext uri="{BB962C8B-B14F-4D97-AF65-F5344CB8AC3E}">
        <p14:creationId xmlns:p14="http://schemas.microsoft.com/office/powerpoint/2010/main" val="830921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B0D56B-499F-4B18-8710-DBC99A93AD94}"/>
              </a:ext>
            </a:extLst>
          </p:cNvPr>
          <p:cNvSpPr>
            <a:spLocks noGrp="1"/>
          </p:cNvSpPr>
          <p:nvPr>
            <p:ph type="title"/>
          </p:nvPr>
        </p:nvSpPr>
        <p:spPr>
          <a:xfrm>
            <a:off x="6029031" y="455271"/>
            <a:ext cx="13694333" cy="1922463"/>
          </a:xfrm>
        </p:spPr>
        <p:txBody>
          <a:bodyPr/>
          <a:lstStyle/>
          <a:p>
            <a:r>
              <a:rPr lang="en-GB"/>
              <a:t>Online tools available to all LSE students</a:t>
            </a:r>
          </a:p>
        </p:txBody>
      </p:sp>
      <p:sp>
        <p:nvSpPr>
          <p:cNvPr id="2" name="Rectangle 1">
            <a:extLst>
              <a:ext uri="{FF2B5EF4-FFF2-40B4-BE49-F238E27FC236}">
                <a16:creationId xmlns:a16="http://schemas.microsoft.com/office/drawing/2014/main" id="{0791AAF0-475B-7752-A7A9-CB744A055B6A}"/>
              </a:ext>
            </a:extLst>
          </p:cNvPr>
          <p:cNvSpPr/>
          <p:nvPr/>
        </p:nvSpPr>
        <p:spPr>
          <a:xfrm>
            <a:off x="1142525" y="4043558"/>
            <a:ext cx="2392850" cy="2392850"/>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5">
            <a:extLst>
              <a:ext uri="{FF2B5EF4-FFF2-40B4-BE49-F238E27FC236}">
                <a16:creationId xmlns:a16="http://schemas.microsoft.com/office/drawing/2014/main" id="{7E65DD7C-DE0E-4425-BBB9-E11FC232F5B2}"/>
              </a:ext>
            </a:extLst>
          </p:cNvPr>
          <p:cNvSpPr>
            <a:spLocks noGrp="1"/>
          </p:cNvSpPr>
          <p:nvPr>
            <p:ph type="body" sz="quarter" idx="10"/>
          </p:nvPr>
        </p:nvSpPr>
        <p:spPr>
          <a:xfrm>
            <a:off x="1369753" y="4357104"/>
            <a:ext cx="1921561" cy="1569608"/>
          </a:xfrm>
        </p:spPr>
        <p:txBody>
          <a:bodyPr lIns="91440" tIns="45720" rIns="91440" bIns="45720" anchor="t"/>
          <a:lstStyle/>
          <a:p>
            <a:pPr marL="0" indent="0">
              <a:buNone/>
            </a:pPr>
            <a:r>
              <a:rPr lang="en-GB" sz="2400" b="1">
                <a:latin typeface="Roboto"/>
                <a:ea typeface="Roboto"/>
                <a:cs typeface="Roboto"/>
              </a:rPr>
              <a:t>Review your CV  </a:t>
            </a:r>
            <a:r>
              <a:rPr lang="en-GB" sz="2400">
                <a:latin typeface="Roboto"/>
                <a:ea typeface="Roboto"/>
                <a:cs typeface="Roboto"/>
              </a:rPr>
              <a:t>with </a:t>
            </a:r>
            <a:r>
              <a:rPr lang="en-GB" sz="2400">
                <a:latin typeface="Roboto"/>
                <a:ea typeface="Roboto"/>
                <a:cs typeface="Roboto"/>
                <a:hlinkClick r:id="rId2"/>
              </a:rPr>
              <a:t>CareerSet</a:t>
            </a:r>
            <a:endParaRPr lang="en-GB" sz="2400">
              <a:latin typeface="Roboto"/>
              <a:ea typeface="Roboto"/>
              <a:cs typeface="Roboto"/>
            </a:endParaRPr>
          </a:p>
        </p:txBody>
      </p:sp>
      <p:pic>
        <p:nvPicPr>
          <p:cNvPr id="9" name="Picture 8">
            <a:extLst>
              <a:ext uri="{FF2B5EF4-FFF2-40B4-BE49-F238E27FC236}">
                <a16:creationId xmlns:a16="http://schemas.microsoft.com/office/drawing/2014/main" id="{AB552EB1-9239-AF92-2239-181DE26791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5059" y="5983169"/>
            <a:ext cx="2392851" cy="704871"/>
          </a:xfrm>
          <a:prstGeom prst="rect">
            <a:avLst/>
          </a:prstGeom>
          <a:effectLst>
            <a:softEdge rad="139700"/>
          </a:effectLst>
        </p:spPr>
      </p:pic>
      <p:sp>
        <p:nvSpPr>
          <p:cNvPr id="10" name="Rectangle 9">
            <a:extLst>
              <a:ext uri="{FF2B5EF4-FFF2-40B4-BE49-F238E27FC236}">
                <a16:creationId xmlns:a16="http://schemas.microsoft.com/office/drawing/2014/main" id="{96B8158A-322C-1A77-433D-9E4D5281F1DA}"/>
              </a:ext>
            </a:extLst>
          </p:cNvPr>
          <p:cNvSpPr/>
          <p:nvPr/>
        </p:nvSpPr>
        <p:spPr>
          <a:xfrm>
            <a:off x="3874929" y="4043558"/>
            <a:ext cx="2392850" cy="2392850"/>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 Placeholder 5">
            <a:extLst>
              <a:ext uri="{FF2B5EF4-FFF2-40B4-BE49-F238E27FC236}">
                <a16:creationId xmlns:a16="http://schemas.microsoft.com/office/drawing/2014/main" id="{C02F3CCD-C897-0608-906A-932376BFC3AE}"/>
              </a:ext>
            </a:extLst>
          </p:cNvPr>
          <p:cNvSpPr txBox="1">
            <a:spLocks/>
          </p:cNvSpPr>
          <p:nvPr/>
        </p:nvSpPr>
        <p:spPr>
          <a:xfrm>
            <a:off x="4113677" y="4320885"/>
            <a:ext cx="1915354" cy="15696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b="1"/>
              <a:t>Prepare for case interviews </a:t>
            </a:r>
            <a:r>
              <a:rPr lang="en-GB" sz="2400"/>
              <a:t>with </a:t>
            </a:r>
            <a:r>
              <a:rPr lang="en-GB" sz="2400">
                <a:hlinkClick r:id="rId4"/>
              </a:rPr>
              <a:t>CaseCoach</a:t>
            </a:r>
            <a:endParaRPr lang="en-GB" sz="2400"/>
          </a:p>
        </p:txBody>
      </p:sp>
      <p:pic>
        <p:nvPicPr>
          <p:cNvPr id="12" name="Picture 2">
            <a:extLst>
              <a:ext uri="{FF2B5EF4-FFF2-40B4-BE49-F238E27FC236}">
                <a16:creationId xmlns:a16="http://schemas.microsoft.com/office/drawing/2014/main" id="{825E3E6D-485F-EA2C-21EA-B902A2CEF50F}"/>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45725" y="6128991"/>
            <a:ext cx="2490942" cy="704871"/>
          </a:xfrm>
          <a:prstGeom prst="rect">
            <a:avLst/>
          </a:prstGeom>
          <a:noFill/>
          <a:effectLst>
            <a:softEdge rad="101600"/>
          </a:effectLst>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597E244-5435-F94C-BC11-10168C3197CB}"/>
              </a:ext>
            </a:extLst>
          </p:cNvPr>
          <p:cNvSpPr/>
          <p:nvPr/>
        </p:nvSpPr>
        <p:spPr>
          <a:xfrm>
            <a:off x="6583448" y="4043558"/>
            <a:ext cx="2392850" cy="2392850"/>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 Placeholder 5">
            <a:extLst>
              <a:ext uri="{FF2B5EF4-FFF2-40B4-BE49-F238E27FC236}">
                <a16:creationId xmlns:a16="http://schemas.microsoft.com/office/drawing/2014/main" id="{CE0E5527-B96F-FC86-CA57-9D45108B22B2}"/>
              </a:ext>
            </a:extLst>
          </p:cNvPr>
          <p:cNvSpPr txBox="1">
            <a:spLocks/>
          </p:cNvSpPr>
          <p:nvPr/>
        </p:nvSpPr>
        <p:spPr>
          <a:xfrm>
            <a:off x="6764692" y="4241228"/>
            <a:ext cx="1929658" cy="1990751"/>
          </a:xfrm>
          <a:prstGeom prst="rect">
            <a:avLst/>
          </a:prstGeom>
        </p:spPr>
        <p:txBody>
          <a:bodyPr wrap="square"/>
          <a:lstStyle>
            <a:lvl1pPr marL="228600" indent="-228600" algn="l" defTabSz="914400" rtl="0" eaLnBrk="1" latinLnBrk="0" hangingPunct="1">
              <a:lnSpc>
                <a:spcPct val="90000"/>
              </a:lnSpc>
              <a:spcBef>
                <a:spcPts val="10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b="1"/>
              <a:t>Support for international students </a:t>
            </a:r>
            <a:r>
              <a:rPr lang="en-GB" sz="2400"/>
              <a:t>with </a:t>
            </a:r>
            <a:r>
              <a:rPr lang="en-GB" sz="2400">
                <a:hlinkClick r:id="rId6"/>
              </a:rPr>
              <a:t>Student Circus</a:t>
            </a:r>
            <a:endParaRPr lang="en-GB" sz="2400"/>
          </a:p>
        </p:txBody>
      </p:sp>
      <p:pic>
        <p:nvPicPr>
          <p:cNvPr id="17" name="Picture 2" descr="A picture containing text&#10;&#10;Description automatically generated">
            <a:extLst>
              <a:ext uri="{FF2B5EF4-FFF2-40B4-BE49-F238E27FC236}">
                <a16:creationId xmlns:a16="http://schemas.microsoft.com/office/drawing/2014/main" id="{66CD0D35-4A47-7CB0-CC99-B1FB33B88298}"/>
              </a:ext>
            </a:extLst>
          </p:cNvPr>
          <p:cNvPicPr>
            <a:picLocks noChangeAspect="1"/>
          </p:cNvPicPr>
          <p:nvPr/>
        </p:nvPicPr>
        <p:blipFill>
          <a:blip r:embed="rId7"/>
          <a:stretch>
            <a:fillRect/>
          </a:stretch>
        </p:blipFill>
        <p:spPr>
          <a:xfrm>
            <a:off x="7086239" y="6019577"/>
            <a:ext cx="1446217" cy="1051867"/>
          </a:xfrm>
          <a:prstGeom prst="rect">
            <a:avLst/>
          </a:prstGeom>
          <a:effectLst>
            <a:softEdge rad="114300"/>
          </a:effectLst>
        </p:spPr>
      </p:pic>
      <p:sp>
        <p:nvSpPr>
          <p:cNvPr id="18" name="Rectangle 17">
            <a:extLst>
              <a:ext uri="{FF2B5EF4-FFF2-40B4-BE49-F238E27FC236}">
                <a16:creationId xmlns:a16="http://schemas.microsoft.com/office/drawing/2014/main" id="{FEBF5346-2EAB-FF30-CC4C-218DB5F0DDE8}"/>
              </a:ext>
            </a:extLst>
          </p:cNvPr>
          <p:cNvSpPr/>
          <p:nvPr/>
        </p:nvSpPr>
        <p:spPr>
          <a:xfrm>
            <a:off x="9334609" y="4043558"/>
            <a:ext cx="2392850" cy="2392850"/>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5">
            <a:extLst>
              <a:ext uri="{FF2B5EF4-FFF2-40B4-BE49-F238E27FC236}">
                <a16:creationId xmlns:a16="http://schemas.microsoft.com/office/drawing/2014/main" id="{7CEC5245-47E4-0FCE-61AD-CFE491EDB237}"/>
              </a:ext>
            </a:extLst>
          </p:cNvPr>
          <p:cNvSpPr txBox="1">
            <a:spLocks/>
          </p:cNvSpPr>
          <p:nvPr/>
        </p:nvSpPr>
        <p:spPr>
          <a:xfrm>
            <a:off x="9573357" y="4356788"/>
            <a:ext cx="1915354" cy="15696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b="1"/>
              <a:t>Practise interviews </a:t>
            </a:r>
            <a:r>
              <a:rPr lang="en-GB" sz="2400"/>
              <a:t>with </a:t>
            </a:r>
            <a:r>
              <a:rPr lang="en-GB" sz="2400">
                <a:hlinkClick r:id="rId6"/>
              </a:rPr>
              <a:t>Shortlist.me</a:t>
            </a:r>
            <a:endParaRPr lang="en-GB" sz="2400"/>
          </a:p>
        </p:txBody>
      </p:sp>
      <p:pic>
        <p:nvPicPr>
          <p:cNvPr id="20" name="Picture 5" descr="Icon&#10;&#10;Description automatically generated">
            <a:extLst>
              <a:ext uri="{FF2B5EF4-FFF2-40B4-BE49-F238E27FC236}">
                <a16:creationId xmlns:a16="http://schemas.microsoft.com/office/drawing/2014/main" id="{441253A9-FACD-7C67-DD2C-D43363489394}"/>
              </a:ext>
            </a:extLst>
          </p:cNvPr>
          <p:cNvPicPr>
            <a:picLocks noChangeAspect="1"/>
          </p:cNvPicPr>
          <p:nvPr/>
        </p:nvPicPr>
        <p:blipFill>
          <a:blip r:embed="rId8"/>
          <a:stretch>
            <a:fillRect/>
          </a:stretch>
        </p:blipFill>
        <p:spPr>
          <a:xfrm>
            <a:off x="9817815" y="5926899"/>
            <a:ext cx="1518399" cy="1109057"/>
          </a:xfrm>
          <a:prstGeom prst="rect">
            <a:avLst/>
          </a:prstGeom>
          <a:effectLst>
            <a:softEdge rad="88900"/>
          </a:effectLst>
        </p:spPr>
      </p:pic>
      <p:sp>
        <p:nvSpPr>
          <p:cNvPr id="21" name="Rectangle 20">
            <a:extLst>
              <a:ext uri="{FF2B5EF4-FFF2-40B4-BE49-F238E27FC236}">
                <a16:creationId xmlns:a16="http://schemas.microsoft.com/office/drawing/2014/main" id="{DF9B0E17-DD97-9E84-D855-8EEA2E904FF3}"/>
              </a:ext>
            </a:extLst>
          </p:cNvPr>
          <p:cNvSpPr/>
          <p:nvPr/>
        </p:nvSpPr>
        <p:spPr>
          <a:xfrm>
            <a:off x="12019877" y="4043558"/>
            <a:ext cx="2392850" cy="2392850"/>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 Placeholder 5">
            <a:extLst>
              <a:ext uri="{FF2B5EF4-FFF2-40B4-BE49-F238E27FC236}">
                <a16:creationId xmlns:a16="http://schemas.microsoft.com/office/drawing/2014/main" id="{3C75CAFD-D7CE-D998-27A8-C181C3B1AB2F}"/>
              </a:ext>
            </a:extLst>
          </p:cNvPr>
          <p:cNvSpPr txBox="1">
            <a:spLocks/>
          </p:cNvSpPr>
          <p:nvPr/>
        </p:nvSpPr>
        <p:spPr>
          <a:xfrm>
            <a:off x="12238041" y="4305281"/>
            <a:ext cx="2207772" cy="15696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b="1"/>
              <a:t>Practise psychometric tests </a:t>
            </a:r>
            <a:r>
              <a:rPr lang="en-GB" sz="2400"/>
              <a:t>with </a:t>
            </a:r>
            <a:r>
              <a:rPr lang="en-GB" sz="2400">
                <a:hlinkClick r:id="rId9"/>
              </a:rPr>
              <a:t>Graduates First</a:t>
            </a:r>
            <a:endParaRPr lang="en-GB" sz="2400"/>
          </a:p>
        </p:txBody>
      </p:sp>
      <p:sp>
        <p:nvSpPr>
          <p:cNvPr id="23" name="Rectangle 22">
            <a:extLst>
              <a:ext uri="{FF2B5EF4-FFF2-40B4-BE49-F238E27FC236}">
                <a16:creationId xmlns:a16="http://schemas.microsoft.com/office/drawing/2014/main" id="{4E3CE95F-BB60-69B4-7049-B42C3CE2087B}"/>
              </a:ext>
            </a:extLst>
          </p:cNvPr>
          <p:cNvSpPr/>
          <p:nvPr/>
        </p:nvSpPr>
        <p:spPr>
          <a:xfrm>
            <a:off x="14775928" y="4043558"/>
            <a:ext cx="2392850" cy="2392850"/>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 Placeholder 5">
            <a:extLst>
              <a:ext uri="{FF2B5EF4-FFF2-40B4-BE49-F238E27FC236}">
                <a16:creationId xmlns:a16="http://schemas.microsoft.com/office/drawing/2014/main" id="{10C914B2-F278-5051-E952-9F5BEF1B5473}"/>
              </a:ext>
            </a:extLst>
          </p:cNvPr>
          <p:cNvSpPr txBox="1">
            <a:spLocks/>
          </p:cNvSpPr>
          <p:nvPr/>
        </p:nvSpPr>
        <p:spPr>
          <a:xfrm>
            <a:off x="15014676" y="4300093"/>
            <a:ext cx="1915354" cy="15696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a:latin typeface="Roboto"/>
                <a:ea typeface="Roboto"/>
                <a:cs typeface="Roboto"/>
              </a:rPr>
              <a:t>Get answers to your career  question </a:t>
            </a:r>
            <a:r>
              <a:rPr lang="en-GB" sz="2400">
                <a:latin typeface="Roboto"/>
                <a:ea typeface="Roboto"/>
                <a:cs typeface="Roboto"/>
              </a:rPr>
              <a:t>using </a:t>
            </a:r>
            <a:r>
              <a:rPr lang="en-GB" sz="2400">
                <a:latin typeface="Roboto"/>
                <a:ea typeface="Roboto"/>
                <a:cs typeface="Roboto"/>
                <a:hlinkClick r:id="rId10"/>
              </a:rPr>
              <a:t>Ask an Alum</a:t>
            </a:r>
            <a:endParaRPr lang="en-GB" sz="2400">
              <a:latin typeface="Roboto"/>
              <a:ea typeface="Roboto"/>
              <a:cs typeface="Roboto"/>
            </a:endParaRPr>
          </a:p>
        </p:txBody>
      </p:sp>
      <p:pic>
        <p:nvPicPr>
          <p:cNvPr id="25" name="Picture 4">
            <a:extLst>
              <a:ext uri="{FF2B5EF4-FFF2-40B4-BE49-F238E27FC236}">
                <a16:creationId xmlns:a16="http://schemas.microsoft.com/office/drawing/2014/main" id="{ADFB5441-26B2-201E-B1AF-2316CD7778EA}"/>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11976473" y="6080468"/>
            <a:ext cx="2659794" cy="655449"/>
          </a:xfrm>
          <a:prstGeom prst="rect">
            <a:avLst/>
          </a:prstGeom>
          <a:noFill/>
          <a:effectLst>
            <a:softEdge rad="139700"/>
          </a:effectLst>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8EE45639-5781-E8D8-57F7-91703B169CD5}"/>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6232393" y="5983169"/>
            <a:ext cx="1610452" cy="1290302"/>
          </a:xfrm>
          <a:prstGeom prst="rect">
            <a:avLst/>
          </a:prstGeom>
          <a:effectLst>
            <a:softEdge rad="127000"/>
          </a:effectLst>
        </p:spPr>
      </p:pic>
      <p:sp>
        <p:nvSpPr>
          <p:cNvPr id="28" name="TextBox 27">
            <a:extLst>
              <a:ext uri="{FF2B5EF4-FFF2-40B4-BE49-F238E27FC236}">
                <a16:creationId xmlns:a16="http://schemas.microsoft.com/office/drawing/2014/main" id="{825911C2-61CF-C23D-0766-25506495F1FE}"/>
              </a:ext>
            </a:extLst>
          </p:cNvPr>
          <p:cNvSpPr txBox="1"/>
          <p:nvPr/>
        </p:nvSpPr>
        <p:spPr>
          <a:xfrm>
            <a:off x="855059" y="7918599"/>
            <a:ext cx="12847805" cy="646331"/>
          </a:xfrm>
          <a:prstGeom prst="rect">
            <a:avLst/>
          </a:prstGeom>
          <a:noFill/>
        </p:spPr>
        <p:txBody>
          <a:bodyPr wrap="square">
            <a:spAutoFit/>
          </a:bodyPr>
          <a:lstStyle/>
          <a:p>
            <a:r>
              <a:rPr lang="en-GB" sz="3600"/>
              <a:t>Browse all online tools:</a:t>
            </a:r>
            <a:r>
              <a:rPr lang="en-GB" sz="3600" b="1"/>
              <a:t> </a:t>
            </a:r>
            <a:r>
              <a:rPr lang="en-GB" sz="3600" b="1">
                <a:hlinkClick r:id="rId13"/>
              </a:rPr>
              <a:t>bit.ly/lse-careers-online-tools</a:t>
            </a:r>
            <a:r>
              <a:rPr lang="en-GB" sz="3600" b="1"/>
              <a:t> </a:t>
            </a:r>
          </a:p>
        </p:txBody>
      </p:sp>
    </p:spTree>
    <p:extLst>
      <p:ext uri="{BB962C8B-B14F-4D97-AF65-F5344CB8AC3E}">
        <p14:creationId xmlns:p14="http://schemas.microsoft.com/office/powerpoint/2010/main" val="3942778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5A7FC7-FE18-495A-8AAD-E117261A87DF}"/>
              </a:ext>
            </a:extLst>
          </p:cNvPr>
          <p:cNvSpPr>
            <a:spLocks noGrp="1"/>
          </p:cNvSpPr>
          <p:nvPr>
            <p:ph type="title"/>
          </p:nvPr>
        </p:nvSpPr>
        <p:spPr>
          <a:xfrm>
            <a:off x="439976" y="1922133"/>
            <a:ext cx="11870665" cy="1168940"/>
          </a:xfrm>
        </p:spPr>
        <p:txBody>
          <a:bodyPr>
            <a:normAutofit/>
          </a:bodyPr>
          <a:lstStyle/>
          <a:p>
            <a:r>
              <a:rPr lang="en-GB" dirty="0"/>
              <a:t>Please share your feedback with us</a:t>
            </a:r>
          </a:p>
        </p:txBody>
      </p:sp>
      <p:sp>
        <p:nvSpPr>
          <p:cNvPr id="4" name="Text Placeholder 4">
            <a:extLst>
              <a:ext uri="{FF2B5EF4-FFF2-40B4-BE49-F238E27FC236}">
                <a16:creationId xmlns:a16="http://schemas.microsoft.com/office/drawing/2014/main" id="{FF7C5ACC-8CAE-4A07-8009-FF0665D96E81}"/>
              </a:ext>
            </a:extLst>
          </p:cNvPr>
          <p:cNvSpPr>
            <a:spLocks noGrp="1"/>
          </p:cNvSpPr>
          <p:nvPr>
            <p:ph type="body" sz="quarter" idx="10"/>
          </p:nvPr>
        </p:nvSpPr>
        <p:spPr>
          <a:xfrm>
            <a:off x="1002416" y="3863802"/>
            <a:ext cx="10745787" cy="25774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50000"/>
              </a:lnSpc>
              <a:buNone/>
            </a:pPr>
            <a:r>
              <a:rPr lang="en-GB" sz="2800" b="1" dirty="0"/>
              <a:t>To give feedback:</a:t>
            </a:r>
          </a:p>
          <a:p>
            <a:pPr marL="457200" indent="-457200">
              <a:buAutoNum type="arabicPeriod"/>
            </a:pPr>
            <a:r>
              <a:rPr lang="en-GB" sz="2800" dirty="0"/>
              <a:t>scan the QR code with your phone</a:t>
            </a:r>
          </a:p>
          <a:p>
            <a:pPr marL="457200" indent="-457200">
              <a:buAutoNum type="arabicPeriod"/>
            </a:pPr>
            <a:r>
              <a:rPr lang="en-GB" sz="2800" dirty="0"/>
              <a:t>sign in to your CareerHub account</a:t>
            </a:r>
          </a:p>
          <a:p>
            <a:pPr marL="0" indent="0">
              <a:buNone/>
            </a:pPr>
            <a:r>
              <a:rPr lang="en-GB" sz="2800" dirty="0"/>
              <a:t>3.  complete the form and click submit</a:t>
            </a:r>
            <a:br>
              <a:rPr lang="en-GB" sz="2800" dirty="0"/>
            </a:br>
            <a:br>
              <a:rPr lang="en-GB" sz="2800" dirty="0"/>
            </a:br>
            <a:br>
              <a:rPr lang="en-GB" sz="2800" dirty="0"/>
            </a:br>
            <a:r>
              <a:rPr lang="en-GB" sz="2800" dirty="0"/>
              <a:t>Email </a:t>
            </a:r>
            <a:r>
              <a:rPr lang="en-GB" sz="2800" dirty="0">
                <a:solidFill>
                  <a:srgbClr val="0070C0"/>
                </a:solidFill>
                <a:hlinkClick r:id="rId2">
                  <a:extLst>
                    <a:ext uri="{A12FA001-AC4F-418D-AE19-62706E023703}">
                      <ahyp:hlinkClr xmlns:ahyp="http://schemas.microsoft.com/office/drawing/2018/hyperlinkcolor" val="tx"/>
                    </a:ext>
                  </a:extLst>
                </a:hlinkClick>
              </a:rPr>
              <a:t>careers@lse.ac.uk</a:t>
            </a:r>
            <a:r>
              <a:rPr lang="en-GB" sz="2800" dirty="0">
                <a:solidFill>
                  <a:srgbClr val="0070C0"/>
                </a:solidFill>
              </a:rPr>
              <a:t> </a:t>
            </a:r>
            <a:r>
              <a:rPr lang="en-GB" sz="2800" dirty="0"/>
              <a:t>if you experience any issues with the feedback form.</a:t>
            </a:r>
          </a:p>
        </p:txBody>
      </p:sp>
      <p:sp>
        <p:nvSpPr>
          <p:cNvPr id="7" name="Text Placeholder 4">
            <a:extLst>
              <a:ext uri="{FF2B5EF4-FFF2-40B4-BE49-F238E27FC236}">
                <a16:creationId xmlns:a16="http://schemas.microsoft.com/office/drawing/2014/main" id="{7B59DD6C-3EA1-4D7A-AF00-56CD561F9C2F}"/>
              </a:ext>
            </a:extLst>
          </p:cNvPr>
          <p:cNvSpPr txBox="1">
            <a:spLocks/>
          </p:cNvSpPr>
          <p:nvPr/>
        </p:nvSpPr>
        <p:spPr>
          <a:xfrm>
            <a:off x="439976" y="3279332"/>
            <a:ext cx="11120338" cy="116894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920"/>
              </a:lnSpc>
              <a:spcAft>
                <a:spcPts val="750"/>
              </a:spcAft>
              <a:buNone/>
            </a:pPr>
            <a:r>
              <a:rPr lang="en-GB" sz="4000" b="1" dirty="0">
                <a:latin typeface="Roboto"/>
                <a:ea typeface="Roboto"/>
                <a:cs typeface="Roboto"/>
              </a:rPr>
              <a:t>Applications Day</a:t>
            </a:r>
            <a:endParaRPr lang="en-US" dirty="0">
              <a:cs typeface="+mj-cs"/>
            </a:endParaRPr>
          </a:p>
          <a:p>
            <a:pPr marL="0" indent="0">
              <a:lnSpc>
                <a:spcPts val="1920"/>
              </a:lnSpc>
              <a:spcAft>
                <a:spcPts val="750"/>
              </a:spcAft>
              <a:buNone/>
            </a:pPr>
            <a:endParaRPr lang="en-GB" sz="4000" b="1" dirty="0">
              <a:cs typeface="+mj-cs"/>
            </a:endParaRPr>
          </a:p>
          <a:p>
            <a:pPr marL="0" indent="0">
              <a:lnSpc>
                <a:spcPts val="1920"/>
              </a:lnSpc>
              <a:spcAft>
                <a:spcPts val="750"/>
              </a:spcAft>
              <a:buNone/>
            </a:pPr>
            <a:endParaRPr lang="en-GB" sz="4000" b="1" dirty="0"/>
          </a:p>
        </p:txBody>
      </p:sp>
      <p:pic>
        <p:nvPicPr>
          <p:cNvPr id="6" name="Picture 5">
            <a:extLst>
              <a:ext uri="{FF2B5EF4-FFF2-40B4-BE49-F238E27FC236}">
                <a16:creationId xmlns:a16="http://schemas.microsoft.com/office/drawing/2014/main" id="{D55184F4-6164-8967-1232-CD469D213183}"/>
              </a:ext>
            </a:extLst>
          </p:cNvPr>
          <p:cNvPicPr>
            <a:picLocks noChangeAspect="1"/>
          </p:cNvPicPr>
          <p:nvPr/>
        </p:nvPicPr>
        <p:blipFill>
          <a:blip r:embed="rId3"/>
          <a:stretch>
            <a:fillRect/>
          </a:stretch>
        </p:blipFill>
        <p:spPr>
          <a:xfrm>
            <a:off x="11933653" y="1446337"/>
            <a:ext cx="5351931" cy="7099500"/>
          </a:xfrm>
          <a:prstGeom prst="rect">
            <a:avLst/>
          </a:prstGeom>
        </p:spPr>
      </p:pic>
    </p:spTree>
    <p:extLst>
      <p:ext uri="{BB962C8B-B14F-4D97-AF65-F5344CB8AC3E}">
        <p14:creationId xmlns:p14="http://schemas.microsoft.com/office/powerpoint/2010/main" val="3757840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solidFill>
                  <a:schemeClr val="tx1">
                    <a:lumMod val="75000"/>
                    <a:lumOff val="25000"/>
                  </a:schemeClr>
                </a:solidFill>
                <a:latin typeface="Roboto Medium"/>
              </a:rPr>
              <a:t>This session…</a:t>
            </a:r>
            <a:endParaRPr lang="en-US" sz="3600" dirty="0">
              <a:solidFill>
                <a:schemeClr val="tx1">
                  <a:lumMod val="75000"/>
                  <a:lumOff val="25000"/>
                </a:schemeClr>
              </a:solidFill>
            </a:endParaRPr>
          </a:p>
        </p:txBody>
      </p:sp>
      <p:sp>
        <p:nvSpPr>
          <p:cNvPr id="3" name="Content Placeholder 2"/>
          <p:cNvSpPr>
            <a:spLocks noGrp="1"/>
          </p:cNvSpPr>
          <p:nvPr>
            <p:ph type="subTitle" idx="4294967295"/>
          </p:nvPr>
        </p:nvSpPr>
        <p:spPr>
          <a:xfrm>
            <a:off x="750330" y="3532404"/>
            <a:ext cx="12217525" cy="4489378"/>
          </a:xfrm>
          <a:prstGeom prst="rect">
            <a:avLst/>
          </a:prstGeom>
        </p:spPr>
        <p:txBody>
          <a:bodyPr vert="horz" lIns="137160" tIns="68580" rIns="137160" bIns="68580" rtlCol="0" anchor="t">
            <a:normAutofit/>
          </a:bodyPr>
          <a:lstStyle/>
          <a:p>
            <a:pPr marL="465773" indent="-457200">
              <a:lnSpc>
                <a:spcPct val="120000"/>
              </a:lnSpc>
            </a:pPr>
            <a:r>
              <a:rPr lang="en-GB" sz="3000" dirty="0">
                <a:solidFill>
                  <a:schemeClr val="tx1">
                    <a:lumMod val="75000"/>
                    <a:lumOff val="25000"/>
                  </a:schemeClr>
                </a:solidFill>
              </a:rPr>
              <a:t>Understand the essential components of a CV</a:t>
            </a:r>
          </a:p>
          <a:p>
            <a:pPr marL="465773" indent="-457200">
              <a:lnSpc>
                <a:spcPct val="120000"/>
              </a:lnSpc>
            </a:pPr>
            <a:r>
              <a:rPr lang="en-GB" sz="3000" dirty="0">
                <a:solidFill>
                  <a:schemeClr val="tx1">
                    <a:lumMod val="75000"/>
                    <a:lumOff val="25000"/>
                  </a:schemeClr>
                </a:solidFill>
              </a:rPr>
              <a:t>Communicate effectively what you can offer as an intern</a:t>
            </a:r>
          </a:p>
          <a:p>
            <a:pPr marL="465773" indent="-457200">
              <a:lnSpc>
                <a:spcPct val="120000"/>
              </a:lnSpc>
            </a:pPr>
            <a:r>
              <a:rPr lang="en-GB" sz="3000" dirty="0">
                <a:solidFill>
                  <a:schemeClr val="tx1">
                    <a:lumMod val="75000"/>
                    <a:lumOff val="25000"/>
                  </a:schemeClr>
                </a:solidFill>
              </a:rPr>
              <a:t>Identify what employers are looking for in internship and part-time work candidates</a:t>
            </a:r>
          </a:p>
          <a:p>
            <a:pPr marL="465773" indent="-457200">
              <a:lnSpc>
                <a:spcPct val="120000"/>
              </a:lnSpc>
            </a:pPr>
            <a:r>
              <a:rPr lang="en-GB" sz="3000" dirty="0">
                <a:solidFill>
                  <a:schemeClr val="tx1">
                    <a:lumMod val="75000"/>
                    <a:lumOff val="25000"/>
                  </a:schemeClr>
                </a:solidFill>
              </a:rPr>
              <a:t>Resources</a:t>
            </a:r>
            <a:br>
              <a:rPr lang="en-GB" sz="3000" b="1" dirty="0">
                <a:solidFill>
                  <a:prstClr val="black"/>
                </a:solidFill>
              </a:rPr>
            </a:br>
            <a:endParaRPr lang="en-GB" sz="3600" b="0" dirty="0">
              <a:solidFill>
                <a:schemeClr val="tx1">
                  <a:lumMod val="75000"/>
                  <a:lumOff val="25000"/>
                </a:schemeClr>
              </a:solidFill>
            </a:endParaRPr>
          </a:p>
        </p:txBody>
      </p:sp>
      <p:pic>
        <p:nvPicPr>
          <p:cNvPr id="5" name="Picture 4">
            <a:extLst>
              <a:ext uri="{FF2B5EF4-FFF2-40B4-BE49-F238E27FC236}">
                <a16:creationId xmlns:a16="http://schemas.microsoft.com/office/drawing/2014/main" id="{CA045D6F-60B5-0C98-8032-63E65D0990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213457">
            <a:off x="12789218" y="1777206"/>
            <a:ext cx="4526325" cy="6444822"/>
          </a:xfrm>
          <a:prstGeom prst="rect">
            <a:avLst/>
          </a:prstGeom>
          <a:ln w="127000" cap="sq">
            <a:solidFill>
              <a:schemeClr val="accent2"/>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802270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02170" y="-38842"/>
            <a:ext cx="10837055" cy="1922463"/>
          </a:xfrm>
        </p:spPr>
        <p:txBody>
          <a:bodyPr/>
          <a:lstStyle/>
          <a:p>
            <a:r>
              <a:rPr lang="en-GB" sz="3600" dirty="0">
                <a:solidFill>
                  <a:schemeClr val="tx1">
                    <a:lumMod val="75000"/>
                    <a:lumOff val="25000"/>
                  </a:schemeClr>
                </a:solidFill>
              </a:rPr>
              <a:t>Quick poll: How long do recruiters look at CVs?</a:t>
            </a:r>
          </a:p>
        </p:txBody>
      </p:sp>
      <p:sp>
        <p:nvSpPr>
          <p:cNvPr id="6" name="TextBox 5"/>
          <p:cNvSpPr txBox="1">
            <a:spLocks noChangeArrowheads="1"/>
          </p:cNvSpPr>
          <p:nvPr/>
        </p:nvSpPr>
        <p:spPr bwMode="auto">
          <a:xfrm>
            <a:off x="2402114" y="7724284"/>
            <a:ext cx="13716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a:solidFill>
                  <a:srgbClr val="4B4F55"/>
                </a:solidFill>
                <a:latin typeface="Arial" panose="020B0604020202020204" pitchFamily="34" charset="0"/>
                <a:ea typeface="MS PGothic" panose="020B0600070205080204" pitchFamily="34" charset="-128"/>
              </a:defRPr>
            </a:lvl1pPr>
            <a:lvl2pPr marL="742950" indent="-285750">
              <a:spcBef>
                <a:spcPct val="20000"/>
              </a:spcBef>
              <a:buChar char="•"/>
              <a:defRPr sz="1600">
                <a:solidFill>
                  <a:srgbClr val="4B4F55"/>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rgbClr val="4B4F55"/>
                </a:solidFill>
                <a:latin typeface="Arial" panose="020B0604020202020204" pitchFamily="34" charset="0"/>
                <a:ea typeface="MS PGothic" panose="020B0600070205080204" pitchFamily="34" charset="-128"/>
              </a:defRPr>
            </a:lvl3pPr>
            <a:lvl4pPr marL="1600200" indent="-228600">
              <a:spcBef>
                <a:spcPct val="20000"/>
              </a:spcBef>
              <a:buFont typeface="Wingdings" panose="05000000000000000000" pitchFamily="2" charset="2"/>
              <a:buChar char="§"/>
              <a:defRPr sz="1400">
                <a:solidFill>
                  <a:srgbClr val="4B4F55"/>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rgbClr val="4B4F55"/>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rgbClr val="4B4F55"/>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rgbClr val="4B4F55"/>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rgbClr val="4B4F55"/>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rgbClr val="4B4F55"/>
                </a:solidFill>
                <a:latin typeface="Arial" panose="020B0604020202020204" pitchFamily="34" charset="0"/>
                <a:ea typeface="MS PGothic" panose="020B0600070205080204" pitchFamily="34" charset="-128"/>
              </a:defRPr>
            </a:lvl9pPr>
          </a:lstStyle>
          <a:p>
            <a:pPr algn="ctr">
              <a:spcBef>
                <a:spcPct val="0"/>
              </a:spcBef>
            </a:pPr>
            <a:r>
              <a:rPr lang="en-GB" altLang="en-US" i="1" dirty="0">
                <a:solidFill>
                  <a:srgbClr val="6E6E6F"/>
                </a:solidFill>
                <a:latin typeface="+mn-lt"/>
              </a:rPr>
              <a:t>Source - </a:t>
            </a:r>
            <a:r>
              <a:rPr lang="en-GB" dirty="0">
                <a:latin typeface="+mn-lt"/>
                <a:hlinkClick r:id="rId3"/>
              </a:rPr>
              <a:t>http://go.theladders.com/rs/539-NBG-120/images/EyeTracking-Study.pdf</a:t>
            </a:r>
            <a:endParaRPr lang="en-GB" altLang="en-US" i="1" dirty="0">
              <a:solidFill>
                <a:srgbClr val="6E6E6F"/>
              </a:solidFill>
              <a:latin typeface="+mn-lt"/>
            </a:endParaRPr>
          </a:p>
        </p:txBody>
      </p:sp>
      <p:pic>
        <p:nvPicPr>
          <p:cNvPr id="7" name="Picture 22" descr="http://www.classiquewatches.com/image/cache/data/product/main/STOPWATCH-650x650.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540675" y="1841599"/>
            <a:ext cx="4536050" cy="45360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2" descr="http://www.classiquewatches.com/image/cache/data/product/main/STOPWATCH-650x650.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44231" y="1949611"/>
            <a:ext cx="4536050" cy="45360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http://www.classiquewatches.com/image/cache/data/product/main/STOPWATCH-650x650.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634073" y="1949611"/>
            <a:ext cx="4536050" cy="45360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4"/>
          <p:cNvSpPr txBox="1">
            <a:spLocks/>
          </p:cNvSpPr>
          <p:nvPr/>
        </p:nvSpPr>
        <p:spPr>
          <a:xfrm>
            <a:off x="3894718" y="6501110"/>
            <a:ext cx="2614352" cy="902558"/>
          </a:xfrm>
          <a:prstGeom prst="rect">
            <a:avLst/>
          </a:prstGeom>
        </p:spPr>
        <p:txBody>
          <a:bodyPr vert="horz" lIns="137160" tIns="68580" rIns="137160" bIns="68580" rtlCol="0" anchor="t">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GB" altLang="en-US" sz="4200" b="1" dirty="0"/>
              <a:t>A. </a:t>
            </a:r>
            <a:br>
              <a:rPr lang="en-GB" altLang="en-US" sz="4200" dirty="0"/>
            </a:br>
            <a:r>
              <a:rPr lang="en-GB" altLang="en-US" sz="4200" dirty="0"/>
              <a:t>1 minute</a:t>
            </a:r>
          </a:p>
        </p:txBody>
      </p:sp>
      <p:graphicFrame>
        <p:nvGraphicFramePr>
          <p:cNvPr id="11" name="Chart 10"/>
          <p:cNvGraphicFramePr>
            <a:graphicFrameLocks/>
          </p:cNvGraphicFramePr>
          <p:nvPr/>
        </p:nvGraphicFramePr>
        <p:xfrm>
          <a:off x="2918629" y="3269025"/>
          <a:ext cx="4218218" cy="28926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Chart 10"/>
          <p:cNvGraphicFramePr>
            <a:graphicFrameLocks/>
          </p:cNvGraphicFramePr>
          <p:nvPr/>
        </p:nvGraphicFramePr>
        <p:xfrm>
          <a:off x="6706743" y="3372900"/>
          <a:ext cx="4304196" cy="2869296"/>
        </p:xfrm>
        <a:graphic>
          <a:graphicData uri="http://schemas.openxmlformats.org/drawingml/2006/chart">
            <c:chart xmlns:c="http://schemas.openxmlformats.org/drawingml/2006/chart" xmlns:r="http://schemas.openxmlformats.org/officeDocument/2006/relationships" r:id="rId7"/>
          </a:graphicData>
        </a:graphic>
      </p:graphicFrame>
      <p:sp>
        <p:nvSpPr>
          <p:cNvPr id="13" name="Text Placeholder 4"/>
          <p:cNvSpPr txBox="1">
            <a:spLocks/>
          </p:cNvSpPr>
          <p:nvPr/>
        </p:nvSpPr>
        <p:spPr bwMode="auto">
          <a:xfrm>
            <a:off x="7749622" y="6413339"/>
            <a:ext cx="2614352" cy="99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0" indent="0" algn="l" rtl="0" eaLnBrk="0" fontAlgn="base" hangingPunct="0">
              <a:spcBef>
                <a:spcPct val="20000"/>
              </a:spcBef>
              <a:spcAft>
                <a:spcPct val="0"/>
              </a:spcAft>
              <a:buNone/>
              <a:defRPr sz="2000">
                <a:solidFill>
                  <a:srgbClr val="4B4F55"/>
                </a:solidFill>
                <a:latin typeface="+mn-lt"/>
                <a:ea typeface="MS PGothic" pitchFamily="34" charset="-128"/>
                <a:cs typeface="ＭＳ Ｐゴシック" charset="0"/>
              </a:defRPr>
            </a:lvl1pPr>
            <a:lvl2pPr marL="457200" indent="0" algn="l" rtl="0" eaLnBrk="0" fontAlgn="base" hangingPunct="0">
              <a:spcBef>
                <a:spcPct val="20000"/>
              </a:spcBef>
              <a:spcAft>
                <a:spcPct val="0"/>
              </a:spcAft>
              <a:buNone/>
              <a:defRPr sz="1800">
                <a:solidFill>
                  <a:srgbClr val="4B4F55"/>
                </a:solidFill>
                <a:latin typeface="+mn-lt"/>
                <a:ea typeface="MS PGothic" pitchFamily="34" charset="-128"/>
              </a:defRPr>
            </a:lvl2pPr>
            <a:lvl3pPr marL="914400" indent="0" algn="l" rtl="0" eaLnBrk="0" fontAlgn="base" hangingPunct="0">
              <a:spcBef>
                <a:spcPct val="20000"/>
              </a:spcBef>
              <a:spcAft>
                <a:spcPct val="0"/>
              </a:spcAft>
              <a:buNone/>
              <a:defRPr sz="1600">
                <a:solidFill>
                  <a:srgbClr val="4B4F55"/>
                </a:solidFill>
                <a:latin typeface="+mn-lt"/>
                <a:ea typeface="MS PGothic" pitchFamily="34" charset="-128"/>
              </a:defRPr>
            </a:lvl3pPr>
            <a:lvl4pPr marL="1371600" indent="0" algn="l" rtl="0" eaLnBrk="0" fontAlgn="base" hangingPunct="0">
              <a:spcBef>
                <a:spcPct val="20000"/>
              </a:spcBef>
              <a:spcAft>
                <a:spcPct val="0"/>
              </a:spcAft>
              <a:buFont typeface="Wingdings" panose="05000000000000000000" pitchFamily="2" charset="2"/>
              <a:buNone/>
              <a:defRPr sz="1400">
                <a:solidFill>
                  <a:srgbClr val="4B4F55"/>
                </a:solidFill>
                <a:latin typeface="+mn-lt"/>
                <a:ea typeface="MS PGothic" pitchFamily="34" charset="-128"/>
              </a:defRPr>
            </a:lvl4pPr>
            <a:lvl5pPr marL="1828800" indent="0" algn="l" rtl="0" eaLnBrk="0" fontAlgn="base" hangingPunct="0">
              <a:spcBef>
                <a:spcPct val="20000"/>
              </a:spcBef>
              <a:spcAft>
                <a:spcPct val="0"/>
              </a:spcAft>
              <a:buNone/>
              <a:defRPr sz="1400">
                <a:solidFill>
                  <a:srgbClr val="4B4F55"/>
                </a:solidFill>
                <a:latin typeface="+mn-lt"/>
                <a:ea typeface="MS PGothic" pitchFamily="34" charset="-128"/>
              </a:defRPr>
            </a:lvl5pPr>
            <a:lvl6pPr marL="2286000" indent="0" algn="l" rtl="0" fontAlgn="base">
              <a:spcBef>
                <a:spcPct val="20000"/>
              </a:spcBef>
              <a:spcAft>
                <a:spcPct val="0"/>
              </a:spcAft>
              <a:buNone/>
              <a:defRPr sz="1400">
                <a:solidFill>
                  <a:srgbClr val="4B4F55"/>
                </a:solidFill>
                <a:latin typeface="+mn-lt"/>
              </a:defRPr>
            </a:lvl6pPr>
            <a:lvl7pPr marL="2743200" indent="0" algn="l" rtl="0" fontAlgn="base">
              <a:spcBef>
                <a:spcPct val="20000"/>
              </a:spcBef>
              <a:spcAft>
                <a:spcPct val="0"/>
              </a:spcAft>
              <a:buNone/>
              <a:defRPr sz="1400">
                <a:solidFill>
                  <a:srgbClr val="4B4F55"/>
                </a:solidFill>
                <a:latin typeface="+mn-lt"/>
              </a:defRPr>
            </a:lvl7pPr>
            <a:lvl8pPr marL="3200400" indent="0" algn="l" rtl="0" fontAlgn="base">
              <a:spcBef>
                <a:spcPct val="20000"/>
              </a:spcBef>
              <a:spcAft>
                <a:spcPct val="0"/>
              </a:spcAft>
              <a:buNone/>
              <a:defRPr sz="1400">
                <a:solidFill>
                  <a:srgbClr val="4B4F55"/>
                </a:solidFill>
                <a:latin typeface="+mn-lt"/>
              </a:defRPr>
            </a:lvl8pPr>
            <a:lvl9pPr marL="3657600" indent="0" algn="l" rtl="0" fontAlgn="base">
              <a:spcBef>
                <a:spcPct val="20000"/>
              </a:spcBef>
              <a:spcAft>
                <a:spcPct val="0"/>
              </a:spcAft>
              <a:buNone/>
              <a:defRPr sz="1400">
                <a:solidFill>
                  <a:srgbClr val="4B4F55"/>
                </a:solidFill>
                <a:latin typeface="+mn-lt"/>
              </a:defRPr>
            </a:lvl9pPr>
          </a:lstStyle>
          <a:p>
            <a:pPr algn="ctr">
              <a:defRPr/>
            </a:pPr>
            <a:r>
              <a:rPr lang="en-GB" altLang="en-US" sz="3000" b="1" kern="0" dirty="0">
                <a:solidFill>
                  <a:schemeClr val="tx1"/>
                </a:solidFill>
              </a:rPr>
              <a:t>B. </a:t>
            </a:r>
            <a:br>
              <a:rPr lang="en-GB" altLang="en-US" sz="3000" kern="0" dirty="0">
                <a:solidFill>
                  <a:schemeClr val="tx1"/>
                </a:solidFill>
              </a:rPr>
            </a:br>
            <a:r>
              <a:rPr lang="en-GB" altLang="en-US" sz="3000" kern="0" dirty="0">
                <a:solidFill>
                  <a:schemeClr val="tx1"/>
                </a:solidFill>
              </a:rPr>
              <a:t>30 seconds</a:t>
            </a:r>
          </a:p>
        </p:txBody>
      </p:sp>
      <p:graphicFrame>
        <p:nvGraphicFramePr>
          <p:cNvPr id="14" name="Chart 11"/>
          <p:cNvGraphicFramePr>
            <a:graphicFrameLocks/>
          </p:cNvGraphicFramePr>
          <p:nvPr/>
        </p:nvGraphicFramePr>
        <p:xfrm>
          <a:off x="10749216" y="3240920"/>
          <a:ext cx="4302093" cy="2869406"/>
        </p:xfrm>
        <a:graphic>
          <a:graphicData uri="http://schemas.openxmlformats.org/drawingml/2006/chart">
            <c:chart xmlns:c="http://schemas.openxmlformats.org/drawingml/2006/chart" xmlns:r="http://schemas.openxmlformats.org/officeDocument/2006/relationships" r:id="rId8"/>
          </a:graphicData>
        </a:graphic>
      </p:graphicFrame>
      <p:sp>
        <p:nvSpPr>
          <p:cNvPr id="15" name="Text Placeholder 4"/>
          <p:cNvSpPr txBox="1">
            <a:spLocks/>
          </p:cNvSpPr>
          <p:nvPr/>
        </p:nvSpPr>
        <p:spPr bwMode="auto">
          <a:xfrm>
            <a:off x="11604525" y="6510230"/>
            <a:ext cx="2612310" cy="1153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0" indent="0" algn="l" rtl="0" eaLnBrk="0" fontAlgn="base" hangingPunct="0">
              <a:spcBef>
                <a:spcPct val="20000"/>
              </a:spcBef>
              <a:spcAft>
                <a:spcPct val="0"/>
              </a:spcAft>
              <a:buNone/>
              <a:defRPr sz="2000">
                <a:solidFill>
                  <a:srgbClr val="4B4F55"/>
                </a:solidFill>
                <a:latin typeface="+mn-lt"/>
                <a:ea typeface="MS PGothic" pitchFamily="34" charset="-128"/>
                <a:cs typeface="ＭＳ Ｐゴシック" charset="0"/>
              </a:defRPr>
            </a:lvl1pPr>
            <a:lvl2pPr marL="457200" indent="0" algn="l" rtl="0" eaLnBrk="0" fontAlgn="base" hangingPunct="0">
              <a:spcBef>
                <a:spcPct val="20000"/>
              </a:spcBef>
              <a:spcAft>
                <a:spcPct val="0"/>
              </a:spcAft>
              <a:buNone/>
              <a:defRPr sz="1800">
                <a:solidFill>
                  <a:srgbClr val="4B4F55"/>
                </a:solidFill>
                <a:latin typeface="+mn-lt"/>
                <a:ea typeface="MS PGothic" pitchFamily="34" charset="-128"/>
              </a:defRPr>
            </a:lvl2pPr>
            <a:lvl3pPr marL="914400" indent="0" algn="l" rtl="0" eaLnBrk="0" fontAlgn="base" hangingPunct="0">
              <a:spcBef>
                <a:spcPct val="20000"/>
              </a:spcBef>
              <a:spcAft>
                <a:spcPct val="0"/>
              </a:spcAft>
              <a:buNone/>
              <a:defRPr sz="1600">
                <a:solidFill>
                  <a:srgbClr val="4B4F55"/>
                </a:solidFill>
                <a:latin typeface="+mn-lt"/>
                <a:ea typeface="MS PGothic" pitchFamily="34" charset="-128"/>
              </a:defRPr>
            </a:lvl3pPr>
            <a:lvl4pPr marL="1371600" indent="0" algn="l" rtl="0" eaLnBrk="0" fontAlgn="base" hangingPunct="0">
              <a:spcBef>
                <a:spcPct val="20000"/>
              </a:spcBef>
              <a:spcAft>
                <a:spcPct val="0"/>
              </a:spcAft>
              <a:buFont typeface="Wingdings" panose="05000000000000000000" pitchFamily="2" charset="2"/>
              <a:buNone/>
              <a:defRPr sz="1400">
                <a:solidFill>
                  <a:srgbClr val="4B4F55"/>
                </a:solidFill>
                <a:latin typeface="+mn-lt"/>
                <a:ea typeface="MS PGothic" pitchFamily="34" charset="-128"/>
              </a:defRPr>
            </a:lvl4pPr>
            <a:lvl5pPr marL="1828800" indent="0" algn="l" rtl="0" eaLnBrk="0" fontAlgn="base" hangingPunct="0">
              <a:spcBef>
                <a:spcPct val="20000"/>
              </a:spcBef>
              <a:spcAft>
                <a:spcPct val="0"/>
              </a:spcAft>
              <a:buNone/>
              <a:defRPr sz="1400">
                <a:solidFill>
                  <a:srgbClr val="4B4F55"/>
                </a:solidFill>
                <a:latin typeface="+mn-lt"/>
                <a:ea typeface="MS PGothic" pitchFamily="34" charset="-128"/>
              </a:defRPr>
            </a:lvl5pPr>
            <a:lvl6pPr marL="2286000" indent="0" algn="l" rtl="0" fontAlgn="base">
              <a:spcBef>
                <a:spcPct val="20000"/>
              </a:spcBef>
              <a:spcAft>
                <a:spcPct val="0"/>
              </a:spcAft>
              <a:buNone/>
              <a:defRPr sz="1400">
                <a:solidFill>
                  <a:srgbClr val="4B4F55"/>
                </a:solidFill>
                <a:latin typeface="+mn-lt"/>
              </a:defRPr>
            </a:lvl6pPr>
            <a:lvl7pPr marL="2743200" indent="0" algn="l" rtl="0" fontAlgn="base">
              <a:spcBef>
                <a:spcPct val="20000"/>
              </a:spcBef>
              <a:spcAft>
                <a:spcPct val="0"/>
              </a:spcAft>
              <a:buNone/>
              <a:defRPr sz="1400">
                <a:solidFill>
                  <a:srgbClr val="4B4F55"/>
                </a:solidFill>
                <a:latin typeface="+mn-lt"/>
              </a:defRPr>
            </a:lvl7pPr>
            <a:lvl8pPr marL="3200400" indent="0" algn="l" rtl="0" fontAlgn="base">
              <a:spcBef>
                <a:spcPct val="20000"/>
              </a:spcBef>
              <a:spcAft>
                <a:spcPct val="0"/>
              </a:spcAft>
              <a:buNone/>
              <a:defRPr sz="1400">
                <a:solidFill>
                  <a:srgbClr val="4B4F55"/>
                </a:solidFill>
                <a:latin typeface="+mn-lt"/>
              </a:defRPr>
            </a:lvl8pPr>
            <a:lvl9pPr marL="3657600" indent="0" algn="l" rtl="0" fontAlgn="base">
              <a:spcBef>
                <a:spcPct val="20000"/>
              </a:spcBef>
              <a:spcAft>
                <a:spcPct val="0"/>
              </a:spcAft>
              <a:buNone/>
              <a:defRPr sz="1400">
                <a:solidFill>
                  <a:srgbClr val="4B4F55"/>
                </a:solidFill>
                <a:latin typeface="+mn-lt"/>
              </a:defRPr>
            </a:lvl9pPr>
          </a:lstStyle>
          <a:p>
            <a:pPr algn="ctr">
              <a:defRPr/>
            </a:pPr>
            <a:r>
              <a:rPr lang="en-GB" altLang="en-US" sz="3000" b="1" kern="0" dirty="0">
                <a:solidFill>
                  <a:schemeClr val="tx1"/>
                </a:solidFill>
              </a:rPr>
              <a:t>C.</a:t>
            </a:r>
            <a:br>
              <a:rPr lang="en-GB" altLang="en-US" sz="3000" kern="0" dirty="0">
                <a:solidFill>
                  <a:schemeClr val="tx1"/>
                </a:solidFill>
              </a:rPr>
            </a:br>
            <a:r>
              <a:rPr lang="en-GB" altLang="en-US" sz="3000" kern="0" dirty="0">
                <a:solidFill>
                  <a:schemeClr val="tx1"/>
                </a:solidFill>
              </a:rPr>
              <a:t>7 seconds</a:t>
            </a:r>
          </a:p>
        </p:txBody>
      </p:sp>
      <p:sp>
        <p:nvSpPr>
          <p:cNvPr id="16" name="Oval 15"/>
          <p:cNvSpPr>
            <a:spLocks noChangeArrowheads="1"/>
          </p:cNvSpPr>
          <p:nvPr/>
        </p:nvSpPr>
        <p:spPr bwMode="auto">
          <a:xfrm>
            <a:off x="10715148" y="2154796"/>
            <a:ext cx="4302147" cy="4304189"/>
          </a:xfrm>
          <a:prstGeom prst="ellipse">
            <a:avLst/>
          </a:prstGeom>
          <a:noFill/>
          <a:ln w="28575" algn="ctr">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sz="1600" i="1">
                <a:solidFill>
                  <a:srgbClr val="6E6E6F"/>
                </a:solidFill>
                <a:latin typeface="Verdana" panose="020B0604030504040204" pitchFamily="34" charset="0"/>
                <a:ea typeface="MS PGothic" panose="020B0600070205080204" pitchFamily="34" charset="-128"/>
              </a:defRPr>
            </a:lvl1pPr>
            <a:lvl2pPr marL="742950" indent="-285750">
              <a:defRPr sz="1600" i="1">
                <a:solidFill>
                  <a:srgbClr val="6E6E6F"/>
                </a:solidFill>
                <a:latin typeface="Verdana" panose="020B0604030504040204" pitchFamily="34" charset="0"/>
                <a:ea typeface="MS PGothic" panose="020B0600070205080204" pitchFamily="34" charset="-128"/>
              </a:defRPr>
            </a:lvl2pPr>
            <a:lvl3pPr marL="1143000" indent="-228600">
              <a:defRPr sz="1600" i="1">
                <a:solidFill>
                  <a:srgbClr val="6E6E6F"/>
                </a:solidFill>
                <a:latin typeface="Verdana" panose="020B0604030504040204" pitchFamily="34" charset="0"/>
                <a:ea typeface="MS PGothic" panose="020B0600070205080204" pitchFamily="34" charset="-128"/>
              </a:defRPr>
            </a:lvl3pPr>
            <a:lvl4pPr marL="1600200" indent="-228600">
              <a:defRPr sz="1600" i="1">
                <a:solidFill>
                  <a:srgbClr val="6E6E6F"/>
                </a:solidFill>
                <a:latin typeface="Verdana" panose="020B0604030504040204" pitchFamily="34" charset="0"/>
                <a:ea typeface="MS PGothic" panose="020B0600070205080204" pitchFamily="34" charset="-128"/>
              </a:defRPr>
            </a:lvl4pPr>
            <a:lvl5pPr marL="2057400" indent="-228600">
              <a:defRPr sz="1600" i="1">
                <a:solidFill>
                  <a:srgbClr val="6E6E6F"/>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1600" i="1">
                <a:solidFill>
                  <a:srgbClr val="6E6E6F"/>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1600" i="1">
                <a:solidFill>
                  <a:srgbClr val="6E6E6F"/>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1600" i="1">
                <a:solidFill>
                  <a:srgbClr val="6E6E6F"/>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1600" i="1">
                <a:solidFill>
                  <a:srgbClr val="6E6E6F"/>
                </a:solidFill>
                <a:latin typeface="Verdana" panose="020B0604030504040204" pitchFamily="34" charset="0"/>
                <a:ea typeface="MS PGothic" panose="020B0600070205080204" pitchFamily="34" charset="-128"/>
              </a:defRPr>
            </a:lvl9pPr>
          </a:lstStyle>
          <a:p>
            <a:pPr eaLnBrk="1" hangingPunct="1"/>
            <a:endParaRPr lang="en-GB" altLang="en-US" sz="2400">
              <a:cs typeface="Times New Roman" panose="02020603050405020304" pitchFamily="18" charset="0"/>
            </a:endParaRPr>
          </a:p>
        </p:txBody>
      </p:sp>
    </p:spTree>
    <p:extLst>
      <p:ext uri="{BB962C8B-B14F-4D97-AF65-F5344CB8AC3E}">
        <p14:creationId xmlns:p14="http://schemas.microsoft.com/office/powerpoint/2010/main" val="8188695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heel(1)">
                                      <p:cBhvr>
                                        <p:cTn id="40" dur="6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Graphic spid="11" grpId="0">
        <p:bldAsOne/>
      </p:bldGraphic>
      <p:bldGraphic spid="12" grpId="0">
        <p:bldAsOne/>
      </p:bldGraphic>
      <p:bldP spid="13" grpId="0"/>
      <p:bldGraphic spid="14" grpId="0">
        <p:bldAsOne/>
      </p:bldGraphic>
      <p:bldP spid="15" grpId="0"/>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4D600"/>
        </a:solidFill>
        <a:effectLst/>
      </p:bgPr>
    </p:bg>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60122735-9515-A9D1-EC1F-FB83C2F53E04}"/>
              </a:ext>
            </a:extLst>
          </p:cNvPr>
          <p:cNvSpPr txBox="1">
            <a:spLocks/>
          </p:cNvSpPr>
          <p:nvPr/>
        </p:nvSpPr>
        <p:spPr>
          <a:xfrm>
            <a:off x="4104735" y="1052906"/>
            <a:ext cx="14183265" cy="1922463"/>
          </a:xfrm>
          <a:prstGeom prst="rect">
            <a:avLst/>
          </a:prstGeom>
        </p:spPr>
        <p:txBody>
          <a:bodyPr vert="horz" lIns="91440" tIns="45720" rIns="91440" bIns="45720" rtlCol="0" anchor="b">
            <a:normAutofit/>
          </a:bodyPr>
          <a:lstStyle>
            <a:lvl1pPr marL="14400" algn="l" defTabSz="914400" rtl="0" eaLnBrk="1" latinLnBrk="0" hangingPunct="1">
              <a:lnSpc>
                <a:spcPct val="85000"/>
              </a:lnSpc>
              <a:spcBef>
                <a:spcPct val="0"/>
              </a:spcBef>
              <a:buNone/>
              <a:defRPr sz="9900" b="1" kern="1200">
                <a:solidFill>
                  <a:schemeClr val="tx1"/>
                </a:solidFill>
                <a:latin typeface="Roboto" panose="02000000000000000000" pitchFamily="2" charset="0"/>
                <a:ea typeface="Roboto" panose="02000000000000000000" pitchFamily="2" charset="0"/>
                <a:cs typeface="+mj-cs"/>
              </a:defRPr>
            </a:lvl1pPr>
          </a:lstStyle>
          <a:p>
            <a:pPr marL="14400" marR="0" lvl="0" indent="0" algn="l" defTabSz="914400" rtl="0" eaLnBrk="1" fontAlgn="auto" latinLnBrk="0" hangingPunct="1">
              <a:lnSpc>
                <a:spcPct val="85000"/>
              </a:lnSpc>
              <a:spcBef>
                <a:spcPct val="0"/>
              </a:spcBef>
              <a:spcAft>
                <a:spcPts val="0"/>
              </a:spcAft>
              <a:buClrTx/>
              <a:buSzTx/>
              <a:buFontTx/>
              <a:buNone/>
              <a:tabLst/>
              <a:defRPr/>
            </a:pPr>
            <a:r>
              <a:rPr kumimoji="0" lang="en-US" sz="6600" b="1"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mj-cs"/>
              </a:rPr>
              <a:t>Looking for part-time work?</a:t>
            </a:r>
          </a:p>
        </p:txBody>
      </p:sp>
      <p:pic>
        <p:nvPicPr>
          <p:cNvPr id="13" name="Picture 12">
            <a:extLst>
              <a:ext uri="{FF2B5EF4-FFF2-40B4-BE49-F238E27FC236}">
                <a16:creationId xmlns:a16="http://schemas.microsoft.com/office/drawing/2014/main" id="{2442444E-8AD2-1AE1-7C87-FB1BE9FA133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59" r="634"/>
          <a:stretch/>
        </p:blipFill>
        <p:spPr>
          <a:xfrm>
            <a:off x="6146799" y="3430963"/>
            <a:ext cx="11348721" cy="6414335"/>
          </a:xfrm>
          <a:prstGeom prst="rect">
            <a:avLst/>
          </a:prstGeom>
        </p:spPr>
      </p:pic>
      <p:pic>
        <p:nvPicPr>
          <p:cNvPr id="15" name="Picture 14">
            <a:extLst>
              <a:ext uri="{FF2B5EF4-FFF2-40B4-BE49-F238E27FC236}">
                <a16:creationId xmlns:a16="http://schemas.microsoft.com/office/drawing/2014/main" id="{03B05052-6FFF-4CF1-B694-945F4D244A8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19851" y="3430962"/>
            <a:ext cx="5068955" cy="6414335"/>
          </a:xfrm>
          <a:prstGeom prst="rect">
            <a:avLst/>
          </a:prstGeom>
        </p:spPr>
      </p:pic>
    </p:spTree>
    <p:extLst>
      <p:ext uri="{BB962C8B-B14F-4D97-AF65-F5344CB8AC3E}">
        <p14:creationId xmlns:p14="http://schemas.microsoft.com/office/powerpoint/2010/main" val="1531828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8EDF0D-AFD9-9DE9-EFB7-F8DD70FDC7DB}"/>
              </a:ext>
            </a:extLst>
          </p:cNvPr>
          <p:cNvSpPr>
            <a:spLocks noGrp="1"/>
          </p:cNvSpPr>
          <p:nvPr>
            <p:ph type="title"/>
          </p:nvPr>
        </p:nvSpPr>
        <p:spPr>
          <a:xfrm>
            <a:off x="8621383" y="237390"/>
            <a:ext cx="9666617" cy="1124520"/>
          </a:xfrm>
        </p:spPr>
        <p:txBody>
          <a:bodyPr>
            <a:normAutofit fontScale="90000"/>
          </a:bodyPr>
          <a:lstStyle/>
          <a:p>
            <a:pPr marL="13970"/>
            <a:r>
              <a:rPr lang="en-US" dirty="0">
                <a:solidFill>
                  <a:schemeClr val="tx1">
                    <a:lumMod val="75000"/>
                    <a:lumOff val="25000"/>
                  </a:schemeClr>
                </a:solidFill>
                <a:latin typeface="Roboto"/>
                <a:ea typeface="Roboto"/>
              </a:rPr>
              <a:t>What is the employer looking for? </a:t>
            </a:r>
          </a:p>
        </p:txBody>
      </p:sp>
      <p:sp>
        <p:nvSpPr>
          <p:cNvPr id="2" name="Rectangle 1">
            <a:extLst>
              <a:ext uri="{FF2B5EF4-FFF2-40B4-BE49-F238E27FC236}">
                <a16:creationId xmlns:a16="http://schemas.microsoft.com/office/drawing/2014/main" id="{D6A38701-EEB3-6489-9C4C-2BD2C140E4D0}"/>
              </a:ext>
            </a:extLst>
          </p:cNvPr>
          <p:cNvSpPr/>
          <p:nvPr/>
        </p:nvSpPr>
        <p:spPr>
          <a:xfrm>
            <a:off x="4795123" y="3265116"/>
            <a:ext cx="6106557" cy="605843"/>
          </a:xfrm>
          <a:prstGeom prst="rect">
            <a:avLst/>
          </a:prstGeom>
          <a:solidFill>
            <a:schemeClr val="accent3">
              <a:lumMod val="20000"/>
              <a:lumOff val="80000"/>
              <a:alpha val="60000"/>
            </a:schemeClr>
          </a:solidFill>
          <a:ln w="12700" cap="flat" cmpd="sng" algn="ctr">
            <a:solidFill>
              <a:schemeClr val="bg2"/>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Roboto"/>
              <a:ea typeface="+mn-ea"/>
              <a:cs typeface="+mn-cs"/>
            </a:endParaRPr>
          </a:p>
        </p:txBody>
      </p:sp>
      <p:sp>
        <p:nvSpPr>
          <p:cNvPr id="4" name="Rectangle 3">
            <a:extLst>
              <a:ext uri="{FF2B5EF4-FFF2-40B4-BE49-F238E27FC236}">
                <a16:creationId xmlns:a16="http://schemas.microsoft.com/office/drawing/2014/main" id="{1809BBBB-9E07-F7E1-E567-0E76E4E777C1}"/>
              </a:ext>
            </a:extLst>
          </p:cNvPr>
          <p:cNvSpPr/>
          <p:nvPr/>
        </p:nvSpPr>
        <p:spPr>
          <a:xfrm>
            <a:off x="4795123" y="4481975"/>
            <a:ext cx="6330077" cy="605843"/>
          </a:xfrm>
          <a:prstGeom prst="rect">
            <a:avLst/>
          </a:prstGeom>
          <a:solidFill>
            <a:schemeClr val="accent4">
              <a:lumMod val="20000"/>
              <a:lumOff val="80000"/>
              <a:alpha val="60000"/>
            </a:schemeClr>
          </a:solidFill>
          <a:ln w="12700" cap="flat" cmpd="sng" algn="ctr">
            <a:solidFill>
              <a:schemeClr val="accent1"/>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Roboto"/>
              <a:ea typeface="+mn-ea"/>
              <a:cs typeface="+mn-cs"/>
            </a:endParaRPr>
          </a:p>
        </p:txBody>
      </p:sp>
      <p:sp>
        <p:nvSpPr>
          <p:cNvPr id="9" name="Text Placeholder 2">
            <a:extLst>
              <a:ext uri="{FF2B5EF4-FFF2-40B4-BE49-F238E27FC236}">
                <a16:creationId xmlns:a16="http://schemas.microsoft.com/office/drawing/2014/main" id="{5926CB04-4935-5AB8-5E71-7FC8829A5892}"/>
              </a:ext>
            </a:extLst>
          </p:cNvPr>
          <p:cNvSpPr txBox="1">
            <a:spLocks/>
          </p:cNvSpPr>
          <p:nvPr/>
        </p:nvSpPr>
        <p:spPr>
          <a:xfrm>
            <a:off x="1553646" y="3265117"/>
            <a:ext cx="15758993" cy="66720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1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23280" indent="-514350"/>
            <a:r>
              <a:rPr lang="en-GB" sz="3600" dirty="0"/>
              <a:t>Highlight the knowledge, skills and abilities </a:t>
            </a:r>
          </a:p>
          <a:p>
            <a:pPr marL="523280" indent="-514350"/>
            <a:r>
              <a:rPr lang="en-GB" sz="3600" dirty="0"/>
              <a:t>Use your CV to respond to these with examples of relevant experience</a:t>
            </a:r>
          </a:p>
          <a:p>
            <a:pPr marL="523280" indent="-514350"/>
            <a:r>
              <a:rPr lang="en-GB" sz="3600" dirty="0"/>
              <a:t>Highlight the company’s mission and vision</a:t>
            </a:r>
          </a:p>
          <a:p>
            <a:pPr marL="523280" indent="-514350"/>
            <a:r>
              <a:rPr lang="en-GB" sz="3600" dirty="0"/>
              <a:t>Think about how you can you reflect their objectives in your CV</a:t>
            </a:r>
          </a:p>
          <a:p>
            <a:endParaRPr lang="en-GB" sz="3600" dirty="0"/>
          </a:p>
          <a:p>
            <a:pPr marL="523280" indent="-514350"/>
            <a:endParaRPr lang="en-GB" sz="3600" dirty="0"/>
          </a:p>
          <a:p>
            <a:pPr marL="523280" indent="-514350"/>
            <a:endParaRPr lang="en-GB" sz="3600" dirty="0"/>
          </a:p>
          <a:p>
            <a:pPr marL="523280" indent="-514350"/>
            <a:endParaRPr lang="en-GB" sz="3600" dirty="0"/>
          </a:p>
          <a:p>
            <a:endParaRPr lang="en-GB" dirty="0"/>
          </a:p>
        </p:txBody>
      </p:sp>
    </p:spTree>
    <p:extLst>
      <p:ext uri="{BB962C8B-B14F-4D97-AF65-F5344CB8AC3E}">
        <p14:creationId xmlns:p14="http://schemas.microsoft.com/office/powerpoint/2010/main" val="1889289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D060A-D866-EF5F-7E5C-23C460BA5B67}"/>
              </a:ext>
            </a:extLst>
          </p:cNvPr>
          <p:cNvSpPr>
            <a:spLocks noGrp="1"/>
          </p:cNvSpPr>
          <p:nvPr>
            <p:ph type="title"/>
          </p:nvPr>
        </p:nvSpPr>
        <p:spPr>
          <a:xfrm>
            <a:off x="10668000" y="-44789"/>
            <a:ext cx="8637270" cy="1922463"/>
          </a:xfrm>
        </p:spPr>
        <p:txBody>
          <a:bodyPr/>
          <a:lstStyle/>
          <a:p>
            <a:r>
              <a:rPr lang="en-GB" dirty="0"/>
              <a:t>Part-time job description</a:t>
            </a:r>
          </a:p>
        </p:txBody>
      </p:sp>
      <p:sp>
        <p:nvSpPr>
          <p:cNvPr id="8" name="Content Placeholder 2">
            <a:extLst>
              <a:ext uri="{FF2B5EF4-FFF2-40B4-BE49-F238E27FC236}">
                <a16:creationId xmlns:a16="http://schemas.microsoft.com/office/drawing/2014/main" id="{8FA72286-7218-CF30-2CE0-9BF2D4FAA22B}"/>
              </a:ext>
            </a:extLst>
          </p:cNvPr>
          <p:cNvSpPr txBox="1">
            <a:spLocks/>
          </p:cNvSpPr>
          <p:nvPr/>
        </p:nvSpPr>
        <p:spPr>
          <a:xfrm>
            <a:off x="644575" y="2166455"/>
            <a:ext cx="17059408" cy="6672057"/>
          </a:xfrm>
          <a:prstGeom prst="rect">
            <a:avLst/>
          </a:prstGeom>
        </p:spPr>
        <p:txBody>
          <a:bodyPr vert="horz" lIns="137160" tIns="68580" rIns="137160" bIns="68580" rtlCol="0">
            <a:noAutofit/>
          </a:bodyPr>
          <a:lstStyle>
            <a:lvl1pPr marL="5953" indent="0" algn="l" defTabSz="685800" rtl="0" eaLnBrk="1" latinLnBrk="0" hangingPunct="1">
              <a:lnSpc>
                <a:spcPct val="90000"/>
              </a:lnSpc>
              <a:spcBef>
                <a:spcPts val="750"/>
              </a:spcBef>
              <a:buClr>
                <a:srgbClr val="FF0000"/>
              </a:buClr>
              <a:buSzPct val="110000"/>
              <a:buFontTx/>
              <a:buNone/>
              <a:tabLst/>
              <a:defRPr sz="1500" b="1" i="0" kern="1200" baseline="0">
                <a:solidFill>
                  <a:srgbClr val="E0112B"/>
                </a:solidFill>
                <a:latin typeface="Roboto" pitchFamily="2" charset="0"/>
                <a:ea typeface="Roboto" pitchFamily="2" charset="0"/>
                <a:cs typeface="+mn-cs"/>
              </a:defRPr>
            </a:lvl1pPr>
            <a:lvl2pPr marL="138113" indent="-132160" algn="l" defTabSz="675000" rtl="0" eaLnBrk="1" latinLnBrk="0" hangingPunct="1">
              <a:lnSpc>
                <a:spcPts val="2250"/>
              </a:lnSpc>
              <a:spcBef>
                <a:spcPts val="0"/>
              </a:spcBef>
              <a:spcAft>
                <a:spcPts val="0"/>
              </a:spcAft>
              <a:buClr>
                <a:srgbClr val="E0112B"/>
              </a:buClr>
              <a:buSzPct val="130000"/>
              <a:buFont typeface="Wingdings" pitchFamily="2" charset="2"/>
              <a:buChar char="§"/>
              <a:tabLst>
                <a:tab pos="2996804" algn="l"/>
              </a:tabLst>
              <a:defRPr sz="1500" kern="1200">
                <a:solidFill>
                  <a:schemeClr val="tx1"/>
                </a:solidFill>
                <a:latin typeface="Roboto" pitchFamily="2" charset="0"/>
                <a:ea typeface="Roboto" pitchFamily="2" charset="0"/>
                <a:cs typeface="+mn-cs"/>
              </a:defRPr>
            </a:lvl2pPr>
            <a:lvl3pPr marL="139304" indent="133350" algn="l" defTabSz="675000" rtl="0" eaLnBrk="1" latinLnBrk="0" hangingPunct="1">
              <a:lnSpc>
                <a:spcPts val="2250"/>
              </a:lnSpc>
              <a:spcBef>
                <a:spcPts val="0"/>
              </a:spcBef>
              <a:buClr>
                <a:srgbClr val="E0112B"/>
              </a:buClr>
              <a:buSzPct val="130000"/>
              <a:buFont typeface="Wingdings" pitchFamily="2" charset="2"/>
              <a:buChar char="§"/>
              <a:tabLst>
                <a:tab pos="2996804" algn="l"/>
              </a:tabLst>
              <a:defRPr sz="1500" kern="1200">
                <a:solidFill>
                  <a:schemeClr val="tx1"/>
                </a:solidFill>
                <a:latin typeface="Roboto" pitchFamily="2" charset="0"/>
                <a:ea typeface="Roboto" pitchFamily="2" charset="0"/>
                <a:cs typeface="+mn-cs"/>
              </a:defRPr>
            </a:lvl3pPr>
            <a:lvl4pPr marL="406004" indent="-133350" algn="l" defTabSz="675000" rtl="0" eaLnBrk="1" latinLnBrk="0" hangingPunct="1">
              <a:lnSpc>
                <a:spcPts val="2250"/>
              </a:lnSpc>
              <a:spcBef>
                <a:spcPts val="0"/>
              </a:spcBef>
              <a:buClr>
                <a:schemeClr val="tx1"/>
              </a:buClr>
              <a:buSzPct val="130000"/>
              <a:buFont typeface="Wingdings" pitchFamily="2" charset="2"/>
              <a:buChar char="§"/>
              <a:tabLst>
                <a:tab pos="2996804" algn="l"/>
              </a:tabLst>
              <a:defRPr sz="1275" kern="1200">
                <a:solidFill>
                  <a:schemeClr val="tx1"/>
                </a:solidFill>
                <a:latin typeface="Roboto" pitchFamily="2" charset="0"/>
                <a:ea typeface="Roboto" pitchFamily="2" charset="0"/>
                <a:cs typeface="+mn-cs"/>
              </a:defRPr>
            </a:lvl4pPr>
            <a:lvl5pPr marL="406003" marR="0" indent="0" algn="l" defTabSz="675000" rtl="0" eaLnBrk="1" fontAlgn="auto" latinLnBrk="0" hangingPunct="1">
              <a:lnSpc>
                <a:spcPts val="2250"/>
              </a:lnSpc>
              <a:spcBef>
                <a:spcPts val="0"/>
              </a:spcBef>
              <a:spcAft>
                <a:spcPts val="0"/>
              </a:spcAft>
              <a:buClr>
                <a:srgbClr val="E0112B"/>
              </a:buClr>
              <a:buSzPct val="130000"/>
              <a:buFont typeface="Wingdings" pitchFamily="2" charset="2"/>
              <a:buNone/>
              <a:tabLst>
                <a:tab pos="2996804" algn="l"/>
              </a:tabLst>
              <a:defRPr sz="1275" kern="1200">
                <a:solidFill>
                  <a:schemeClr val="tx1"/>
                </a:solidFill>
                <a:latin typeface="Roboto" pitchFamily="2" charset="0"/>
                <a:ea typeface="Roboto" pitchFamily="2"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8930" marR="0" lvl="0" indent="0" algn="l" defTabSz="1028700" rtl="0" eaLnBrk="1" fontAlgn="auto" latinLnBrk="0" hangingPunct="1">
              <a:lnSpc>
                <a:spcPct val="90000"/>
              </a:lnSpc>
              <a:spcBef>
                <a:spcPts val="1125"/>
              </a:spcBef>
              <a:spcAft>
                <a:spcPts val="0"/>
              </a:spcAft>
              <a:buClr>
                <a:srgbClr val="FF0000"/>
              </a:buClr>
              <a:buSzPct val="110000"/>
              <a:buFontTx/>
              <a:buNone/>
              <a:tabLst/>
              <a:defRPr/>
            </a:pPr>
            <a:r>
              <a:rPr kumimoji="0" lang="en-GB" sz="2400" b="1"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t>Part-Time Office Admin Assistant (12 hours per week)</a:t>
            </a:r>
            <a:endParaRPr kumimoji="0" lang="en-GB" sz="2400" b="0"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endParaRPr>
          </a:p>
          <a:p>
            <a:pPr marL="8930" marR="0" lvl="0" indent="0" algn="l" defTabSz="1028700" rtl="0" eaLnBrk="1" fontAlgn="auto" latinLnBrk="0" hangingPunct="1">
              <a:lnSpc>
                <a:spcPct val="90000"/>
              </a:lnSpc>
              <a:spcBef>
                <a:spcPts val="1125"/>
              </a:spcBef>
              <a:spcAft>
                <a:spcPts val="0"/>
              </a:spcAft>
              <a:buClr>
                <a:srgbClr val="FF0000"/>
              </a:buClr>
              <a:buSzPct val="110000"/>
              <a:buFontTx/>
              <a:buNone/>
              <a:tabLst/>
              <a:defRPr/>
            </a:pPr>
            <a:r>
              <a:rPr kumimoji="0" lang="en-GB" sz="2400" b="0"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t>We are seeking a dynamic and enthusiastic student to join our team as a Part-Time Office Admin Assistant. In this role, you will be expected to communicate through emails, written documents and in meetings, working effectively as part of a team </a:t>
            </a:r>
            <a:r>
              <a:rPr lang="en-GB" sz="2400" b="0" dirty="0">
                <a:solidFill>
                  <a:srgbClr val="000000">
                    <a:lumMod val="75000"/>
                    <a:lumOff val="25000"/>
                  </a:srgbClr>
                </a:solidFill>
                <a:latin typeface="Roboto"/>
              </a:rPr>
              <a:t>and work with colleagues across different divisions</a:t>
            </a:r>
            <a:r>
              <a:rPr kumimoji="0" lang="en-GB" sz="2400" b="0"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t>. You will thrive in a fast-paced office environment, with our values of positive energy, dedication and supporting each other underpinning our work. </a:t>
            </a:r>
            <a:br>
              <a:rPr kumimoji="0" lang="en-GB" sz="2400" b="0"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br>
            <a:br>
              <a:rPr kumimoji="0" lang="en-GB" sz="2400" b="0"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br>
            <a:r>
              <a:rPr kumimoji="0" lang="en-GB" sz="2400" b="1"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t>Responsibilities</a:t>
            </a:r>
          </a:p>
          <a:p>
            <a:pPr marL="351830" marR="0" lvl="0" indent="-342900" algn="l" defTabSz="1028700" rtl="0" eaLnBrk="1" fontAlgn="auto" latinLnBrk="0" hangingPunct="1">
              <a:lnSpc>
                <a:spcPct val="90000"/>
              </a:lnSpc>
              <a:spcBef>
                <a:spcPts val="1125"/>
              </a:spcBef>
              <a:spcAft>
                <a:spcPts val="0"/>
              </a:spcAft>
              <a:buClr>
                <a:srgbClr val="FF0000"/>
              </a:buClr>
              <a:buSzPct val="110000"/>
              <a:buFont typeface="Arial" panose="020B0604020202020204" pitchFamily="34" charset="0"/>
              <a:buChar char="•"/>
              <a:tabLst/>
              <a:defRPr/>
            </a:pPr>
            <a:r>
              <a:rPr kumimoji="0" lang="en-GB" sz="2400" b="0"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t>Assist with daily administrative tasks, including filing, data entry, and managing correspondence.</a:t>
            </a:r>
          </a:p>
          <a:p>
            <a:pPr marL="351830" marR="0" lvl="0" indent="-342900" algn="l" defTabSz="1028700" rtl="0" eaLnBrk="1" fontAlgn="auto" latinLnBrk="0" hangingPunct="1">
              <a:lnSpc>
                <a:spcPct val="90000"/>
              </a:lnSpc>
              <a:spcBef>
                <a:spcPts val="1125"/>
              </a:spcBef>
              <a:spcAft>
                <a:spcPts val="0"/>
              </a:spcAft>
              <a:buClr>
                <a:srgbClr val="FF0000"/>
              </a:buClr>
              <a:buSzPct val="110000"/>
              <a:buFont typeface="Arial" panose="020B0604020202020204" pitchFamily="34" charset="0"/>
              <a:buChar char="•"/>
              <a:tabLst/>
              <a:defRPr/>
            </a:pPr>
            <a:r>
              <a:rPr kumimoji="0" lang="en-GB" sz="2400" b="0"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t>Support team members with scheduling meetings, preparing documents, and coordinating events.</a:t>
            </a:r>
          </a:p>
          <a:p>
            <a:pPr marL="351830" marR="0" lvl="0" indent="-342900" algn="l" defTabSz="1028700" rtl="0" eaLnBrk="1" fontAlgn="auto" latinLnBrk="0" hangingPunct="1">
              <a:lnSpc>
                <a:spcPct val="90000"/>
              </a:lnSpc>
              <a:spcBef>
                <a:spcPts val="1125"/>
              </a:spcBef>
              <a:spcAft>
                <a:spcPts val="0"/>
              </a:spcAft>
              <a:buClr>
                <a:srgbClr val="FF0000"/>
              </a:buClr>
              <a:buSzPct val="110000"/>
              <a:buFont typeface="Arial" panose="020B0604020202020204" pitchFamily="34" charset="0"/>
              <a:buChar char="•"/>
              <a:tabLst/>
              <a:defRPr/>
            </a:pPr>
            <a:r>
              <a:rPr kumimoji="0" lang="en-GB" sz="2400" b="0"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t>Handle incoming calls and emails, providing excellent customer service and directing inquiries to the appropriate person.</a:t>
            </a:r>
          </a:p>
          <a:p>
            <a:pPr marL="8930" marR="0" lvl="0" indent="0" algn="l" defTabSz="1028700" rtl="0" eaLnBrk="1" fontAlgn="auto" latinLnBrk="0" hangingPunct="1">
              <a:lnSpc>
                <a:spcPct val="90000"/>
              </a:lnSpc>
              <a:spcBef>
                <a:spcPts val="1125"/>
              </a:spcBef>
              <a:spcAft>
                <a:spcPts val="0"/>
              </a:spcAft>
              <a:buClr>
                <a:srgbClr val="FF0000"/>
              </a:buClr>
              <a:buSzPct val="110000"/>
              <a:buFontTx/>
              <a:buNone/>
              <a:tabLst/>
              <a:defRPr/>
            </a:pPr>
            <a:r>
              <a:rPr kumimoji="0" lang="en-GB" sz="2400" b="1"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t>Skills Requirements</a:t>
            </a:r>
          </a:p>
          <a:p>
            <a:pPr marL="351830" marR="0" lvl="0" indent="-342900" algn="l" defTabSz="1028700" rtl="0" eaLnBrk="1" fontAlgn="auto" latinLnBrk="0" hangingPunct="1">
              <a:lnSpc>
                <a:spcPct val="90000"/>
              </a:lnSpc>
              <a:spcBef>
                <a:spcPts val="1125"/>
              </a:spcBef>
              <a:spcAft>
                <a:spcPts val="0"/>
              </a:spcAft>
              <a:buClr>
                <a:srgbClr val="FF0000"/>
              </a:buClr>
              <a:buSzPct val="110000"/>
              <a:buFont typeface="Arial" panose="020B0604020202020204" pitchFamily="34" charset="0"/>
              <a:buChar char="•"/>
              <a:tabLst/>
              <a:defRPr/>
            </a:pPr>
            <a:r>
              <a:rPr kumimoji="0" lang="en-GB" sz="2400" b="0"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t>Strong communication and presentation skills, both written and verbal.</a:t>
            </a:r>
          </a:p>
          <a:p>
            <a:pPr marL="351830" marR="0" lvl="0" indent="-342900" algn="l" defTabSz="1028700" rtl="0" eaLnBrk="1" fontAlgn="auto" latinLnBrk="0" hangingPunct="1">
              <a:lnSpc>
                <a:spcPct val="90000"/>
              </a:lnSpc>
              <a:spcBef>
                <a:spcPts val="1125"/>
              </a:spcBef>
              <a:spcAft>
                <a:spcPts val="0"/>
              </a:spcAft>
              <a:buClr>
                <a:srgbClr val="FF0000"/>
              </a:buClr>
              <a:buSzPct val="110000"/>
              <a:buFont typeface="Arial" panose="020B0604020202020204" pitchFamily="34" charset="0"/>
              <a:buChar char="•"/>
              <a:tabLst/>
              <a:defRPr/>
            </a:pPr>
            <a:r>
              <a:rPr kumimoji="0" lang="en-GB" sz="2400" b="0"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t>Ability to work effectively as part of a team and build positive interpersonal relationships.</a:t>
            </a:r>
          </a:p>
          <a:p>
            <a:pPr marL="351830" marR="0" lvl="0" indent="-342900" algn="l" defTabSz="1028700" rtl="0" eaLnBrk="1" fontAlgn="auto" latinLnBrk="0" hangingPunct="1">
              <a:lnSpc>
                <a:spcPct val="90000"/>
              </a:lnSpc>
              <a:spcBef>
                <a:spcPts val="1125"/>
              </a:spcBef>
              <a:spcAft>
                <a:spcPts val="0"/>
              </a:spcAft>
              <a:buClr>
                <a:srgbClr val="FF0000"/>
              </a:buClr>
              <a:buSzPct val="110000"/>
              <a:buFont typeface="Arial" panose="020B0604020202020204" pitchFamily="34" charset="0"/>
              <a:buChar char="•"/>
              <a:tabLst/>
              <a:defRPr/>
            </a:pPr>
            <a:r>
              <a:rPr kumimoji="0" lang="en-GB" sz="2400" b="0"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t>Excellent organisational skills and attention to detail, able to manage multiple tasks in a fast-paced environment.</a:t>
            </a:r>
          </a:p>
          <a:p>
            <a:pPr marL="351830" marR="0" lvl="0" indent="-342900" algn="l" defTabSz="1028700" rtl="0" eaLnBrk="1" fontAlgn="auto" latinLnBrk="0" hangingPunct="1">
              <a:lnSpc>
                <a:spcPct val="90000"/>
              </a:lnSpc>
              <a:spcBef>
                <a:spcPts val="1125"/>
              </a:spcBef>
              <a:spcAft>
                <a:spcPts val="0"/>
              </a:spcAft>
              <a:buClr>
                <a:srgbClr val="FF0000"/>
              </a:buClr>
              <a:buSzPct val="110000"/>
              <a:buFont typeface="Arial" panose="020B0604020202020204" pitchFamily="34" charset="0"/>
              <a:buChar char="•"/>
              <a:tabLst/>
              <a:defRPr/>
            </a:pPr>
            <a:r>
              <a:rPr kumimoji="0" lang="en-GB" sz="2400" b="0"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t>Punctuality and reliability, with a strong sense of responsibility and dedication to maintaining high standards.</a:t>
            </a:r>
            <a:br>
              <a:rPr kumimoji="0" lang="en-GB" sz="2400" b="0"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br>
            <a:endParaRPr kumimoji="0" lang="en-US" sz="1800" b="0"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endParaRPr>
          </a:p>
        </p:txBody>
      </p:sp>
      <p:sp>
        <p:nvSpPr>
          <p:cNvPr id="3" name="Rectangle 2">
            <a:extLst>
              <a:ext uri="{FF2B5EF4-FFF2-40B4-BE49-F238E27FC236}">
                <a16:creationId xmlns:a16="http://schemas.microsoft.com/office/drawing/2014/main" id="{92D6C6B4-5260-EC29-F72F-51DFEC62DBE5}"/>
              </a:ext>
            </a:extLst>
          </p:cNvPr>
          <p:cNvSpPr/>
          <p:nvPr/>
        </p:nvSpPr>
        <p:spPr>
          <a:xfrm>
            <a:off x="1300083" y="3268967"/>
            <a:ext cx="6389871" cy="372946"/>
          </a:xfrm>
          <a:prstGeom prst="rect">
            <a:avLst/>
          </a:prstGeom>
          <a:solidFill>
            <a:schemeClr val="accent3">
              <a:lumMod val="20000"/>
              <a:lumOff val="80000"/>
              <a:alpha val="60000"/>
            </a:schemeClr>
          </a:solidFill>
          <a:ln w="12700" cap="flat" cmpd="sng" algn="ctr">
            <a:solidFill>
              <a:schemeClr val="bg2"/>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Roboto"/>
              <a:ea typeface="+mn-ea"/>
              <a:cs typeface="+mn-cs"/>
            </a:endParaRPr>
          </a:p>
        </p:txBody>
      </p:sp>
      <p:sp>
        <p:nvSpPr>
          <p:cNvPr id="4" name="Rectangle 3">
            <a:extLst>
              <a:ext uri="{FF2B5EF4-FFF2-40B4-BE49-F238E27FC236}">
                <a16:creationId xmlns:a16="http://schemas.microsoft.com/office/drawing/2014/main" id="{BA4175CD-CB51-E78A-9F63-EFC1CE487F30}"/>
              </a:ext>
            </a:extLst>
          </p:cNvPr>
          <p:cNvSpPr/>
          <p:nvPr/>
        </p:nvSpPr>
        <p:spPr>
          <a:xfrm>
            <a:off x="8231099" y="7091917"/>
            <a:ext cx="4870306" cy="463410"/>
          </a:xfrm>
          <a:prstGeom prst="rect">
            <a:avLst/>
          </a:prstGeom>
          <a:solidFill>
            <a:schemeClr val="accent3">
              <a:lumMod val="20000"/>
              <a:lumOff val="80000"/>
              <a:alpha val="60000"/>
            </a:schemeClr>
          </a:solidFill>
          <a:ln w="12700" cap="flat" cmpd="sng" algn="ctr">
            <a:solidFill>
              <a:schemeClr val="bg2"/>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Roboto"/>
              <a:ea typeface="+mn-ea"/>
              <a:cs typeface="+mn-cs"/>
            </a:endParaRPr>
          </a:p>
        </p:txBody>
      </p:sp>
      <p:sp>
        <p:nvSpPr>
          <p:cNvPr id="5" name="Rectangle 4">
            <a:extLst>
              <a:ext uri="{FF2B5EF4-FFF2-40B4-BE49-F238E27FC236}">
                <a16:creationId xmlns:a16="http://schemas.microsoft.com/office/drawing/2014/main" id="{AA962C6A-8A30-5BD8-879D-B0A1DC4F5188}"/>
              </a:ext>
            </a:extLst>
          </p:cNvPr>
          <p:cNvSpPr/>
          <p:nvPr/>
        </p:nvSpPr>
        <p:spPr>
          <a:xfrm>
            <a:off x="2054962" y="6645087"/>
            <a:ext cx="5351678" cy="372946"/>
          </a:xfrm>
          <a:prstGeom prst="rect">
            <a:avLst/>
          </a:prstGeom>
          <a:solidFill>
            <a:schemeClr val="accent3">
              <a:lumMod val="20000"/>
              <a:lumOff val="80000"/>
              <a:alpha val="60000"/>
            </a:schemeClr>
          </a:solidFill>
          <a:ln w="12700" cap="flat" cmpd="sng" algn="ctr">
            <a:solidFill>
              <a:schemeClr val="bg2"/>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Roboto"/>
              <a:ea typeface="+mn-ea"/>
              <a:cs typeface="+mn-cs"/>
            </a:endParaRPr>
          </a:p>
        </p:txBody>
      </p:sp>
      <p:sp>
        <p:nvSpPr>
          <p:cNvPr id="6" name="Rectangle 5">
            <a:extLst>
              <a:ext uri="{FF2B5EF4-FFF2-40B4-BE49-F238E27FC236}">
                <a16:creationId xmlns:a16="http://schemas.microsoft.com/office/drawing/2014/main" id="{C7E658E5-AEBD-0938-A15D-F3F840292960}"/>
              </a:ext>
            </a:extLst>
          </p:cNvPr>
          <p:cNvSpPr/>
          <p:nvPr/>
        </p:nvSpPr>
        <p:spPr>
          <a:xfrm>
            <a:off x="2435415" y="7555327"/>
            <a:ext cx="2751182" cy="372945"/>
          </a:xfrm>
          <a:prstGeom prst="rect">
            <a:avLst/>
          </a:prstGeom>
          <a:solidFill>
            <a:schemeClr val="accent3">
              <a:lumMod val="20000"/>
              <a:lumOff val="80000"/>
              <a:alpha val="60000"/>
            </a:schemeClr>
          </a:solidFill>
          <a:ln w="12700" cap="flat" cmpd="sng" algn="ctr">
            <a:solidFill>
              <a:schemeClr val="bg2"/>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Roboto"/>
              <a:ea typeface="+mn-ea"/>
              <a:cs typeface="+mn-cs"/>
            </a:endParaRPr>
          </a:p>
        </p:txBody>
      </p:sp>
      <p:sp>
        <p:nvSpPr>
          <p:cNvPr id="7" name="Rectangle 6">
            <a:extLst>
              <a:ext uri="{FF2B5EF4-FFF2-40B4-BE49-F238E27FC236}">
                <a16:creationId xmlns:a16="http://schemas.microsoft.com/office/drawing/2014/main" id="{41D90950-9D90-E325-D1CF-F5ABC279A312}"/>
              </a:ext>
            </a:extLst>
          </p:cNvPr>
          <p:cNvSpPr/>
          <p:nvPr/>
        </p:nvSpPr>
        <p:spPr>
          <a:xfrm>
            <a:off x="783486" y="3678855"/>
            <a:ext cx="7251242" cy="463410"/>
          </a:xfrm>
          <a:prstGeom prst="rect">
            <a:avLst/>
          </a:prstGeom>
          <a:solidFill>
            <a:schemeClr val="accent4">
              <a:lumMod val="20000"/>
              <a:lumOff val="80000"/>
              <a:alpha val="60000"/>
            </a:schemeClr>
          </a:solidFill>
          <a:ln w="12700" cap="flat" cmpd="sng" algn="ctr">
            <a:solidFill>
              <a:schemeClr val="accent1"/>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Roboto"/>
              <a:ea typeface="+mn-ea"/>
              <a:cs typeface="+mn-cs"/>
            </a:endParaRPr>
          </a:p>
        </p:txBody>
      </p:sp>
      <p:sp>
        <p:nvSpPr>
          <p:cNvPr id="10" name="Rectangle 9">
            <a:extLst>
              <a:ext uri="{FF2B5EF4-FFF2-40B4-BE49-F238E27FC236}">
                <a16:creationId xmlns:a16="http://schemas.microsoft.com/office/drawing/2014/main" id="{5ADF6A07-1731-E49C-E327-EC31F8EFD542}"/>
              </a:ext>
            </a:extLst>
          </p:cNvPr>
          <p:cNvSpPr/>
          <p:nvPr/>
        </p:nvSpPr>
        <p:spPr>
          <a:xfrm>
            <a:off x="3154430" y="2602568"/>
            <a:ext cx="3531183" cy="463410"/>
          </a:xfrm>
          <a:prstGeom prst="rect">
            <a:avLst/>
          </a:prstGeom>
          <a:solidFill>
            <a:schemeClr val="accent4">
              <a:lumMod val="20000"/>
              <a:lumOff val="80000"/>
              <a:alpha val="60000"/>
            </a:schemeClr>
          </a:solidFill>
          <a:ln w="12700" cap="flat" cmpd="sng" algn="ctr">
            <a:solidFill>
              <a:schemeClr val="accent1"/>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Roboto"/>
              <a:ea typeface="+mn-ea"/>
              <a:cs typeface="+mn-cs"/>
            </a:endParaRPr>
          </a:p>
        </p:txBody>
      </p:sp>
    </p:spTree>
    <p:extLst>
      <p:ext uri="{BB962C8B-B14F-4D97-AF65-F5344CB8AC3E}">
        <p14:creationId xmlns:p14="http://schemas.microsoft.com/office/powerpoint/2010/main" val="323467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D060A-D866-EF5F-7E5C-23C460BA5B67}"/>
              </a:ext>
            </a:extLst>
          </p:cNvPr>
          <p:cNvSpPr>
            <a:spLocks noGrp="1"/>
          </p:cNvSpPr>
          <p:nvPr>
            <p:ph type="title"/>
          </p:nvPr>
        </p:nvSpPr>
        <p:spPr>
          <a:xfrm>
            <a:off x="10503108" y="-44789"/>
            <a:ext cx="8637270" cy="1922463"/>
          </a:xfrm>
        </p:spPr>
        <p:txBody>
          <a:bodyPr/>
          <a:lstStyle/>
          <a:p>
            <a:r>
              <a:rPr lang="en-GB" dirty="0"/>
              <a:t>Internship job description</a:t>
            </a:r>
          </a:p>
        </p:txBody>
      </p:sp>
      <p:sp>
        <p:nvSpPr>
          <p:cNvPr id="8" name="Content Placeholder 2">
            <a:extLst>
              <a:ext uri="{FF2B5EF4-FFF2-40B4-BE49-F238E27FC236}">
                <a16:creationId xmlns:a16="http://schemas.microsoft.com/office/drawing/2014/main" id="{8FA72286-7218-CF30-2CE0-9BF2D4FAA22B}"/>
              </a:ext>
            </a:extLst>
          </p:cNvPr>
          <p:cNvSpPr txBox="1">
            <a:spLocks/>
          </p:cNvSpPr>
          <p:nvPr/>
        </p:nvSpPr>
        <p:spPr>
          <a:xfrm>
            <a:off x="644575" y="2166455"/>
            <a:ext cx="17059408" cy="6672057"/>
          </a:xfrm>
          <a:prstGeom prst="rect">
            <a:avLst/>
          </a:prstGeom>
        </p:spPr>
        <p:txBody>
          <a:bodyPr vert="horz" lIns="137160" tIns="68580" rIns="137160" bIns="68580" rtlCol="0">
            <a:noAutofit/>
          </a:bodyPr>
          <a:lstStyle>
            <a:lvl1pPr marL="5953" indent="0" algn="l" defTabSz="685800" rtl="0" eaLnBrk="1" latinLnBrk="0" hangingPunct="1">
              <a:lnSpc>
                <a:spcPct val="90000"/>
              </a:lnSpc>
              <a:spcBef>
                <a:spcPts val="750"/>
              </a:spcBef>
              <a:buClr>
                <a:srgbClr val="FF0000"/>
              </a:buClr>
              <a:buSzPct val="110000"/>
              <a:buFontTx/>
              <a:buNone/>
              <a:tabLst/>
              <a:defRPr sz="1500" b="1" i="0" kern="1200" baseline="0">
                <a:solidFill>
                  <a:srgbClr val="E0112B"/>
                </a:solidFill>
                <a:latin typeface="Roboto" pitchFamily="2" charset="0"/>
                <a:ea typeface="Roboto" pitchFamily="2" charset="0"/>
                <a:cs typeface="+mn-cs"/>
              </a:defRPr>
            </a:lvl1pPr>
            <a:lvl2pPr marL="138113" indent="-132160" algn="l" defTabSz="675000" rtl="0" eaLnBrk="1" latinLnBrk="0" hangingPunct="1">
              <a:lnSpc>
                <a:spcPts val="2250"/>
              </a:lnSpc>
              <a:spcBef>
                <a:spcPts val="0"/>
              </a:spcBef>
              <a:spcAft>
                <a:spcPts val="0"/>
              </a:spcAft>
              <a:buClr>
                <a:srgbClr val="E0112B"/>
              </a:buClr>
              <a:buSzPct val="130000"/>
              <a:buFont typeface="Wingdings" pitchFamily="2" charset="2"/>
              <a:buChar char="§"/>
              <a:tabLst>
                <a:tab pos="2996804" algn="l"/>
              </a:tabLst>
              <a:defRPr sz="1500" kern="1200">
                <a:solidFill>
                  <a:schemeClr val="tx1"/>
                </a:solidFill>
                <a:latin typeface="Roboto" pitchFamily="2" charset="0"/>
                <a:ea typeface="Roboto" pitchFamily="2" charset="0"/>
                <a:cs typeface="+mn-cs"/>
              </a:defRPr>
            </a:lvl2pPr>
            <a:lvl3pPr marL="139304" indent="133350" algn="l" defTabSz="675000" rtl="0" eaLnBrk="1" latinLnBrk="0" hangingPunct="1">
              <a:lnSpc>
                <a:spcPts val="2250"/>
              </a:lnSpc>
              <a:spcBef>
                <a:spcPts val="0"/>
              </a:spcBef>
              <a:buClr>
                <a:srgbClr val="E0112B"/>
              </a:buClr>
              <a:buSzPct val="130000"/>
              <a:buFont typeface="Wingdings" pitchFamily="2" charset="2"/>
              <a:buChar char="§"/>
              <a:tabLst>
                <a:tab pos="2996804" algn="l"/>
              </a:tabLst>
              <a:defRPr sz="1500" kern="1200">
                <a:solidFill>
                  <a:schemeClr val="tx1"/>
                </a:solidFill>
                <a:latin typeface="Roboto" pitchFamily="2" charset="0"/>
                <a:ea typeface="Roboto" pitchFamily="2" charset="0"/>
                <a:cs typeface="+mn-cs"/>
              </a:defRPr>
            </a:lvl3pPr>
            <a:lvl4pPr marL="406004" indent="-133350" algn="l" defTabSz="675000" rtl="0" eaLnBrk="1" latinLnBrk="0" hangingPunct="1">
              <a:lnSpc>
                <a:spcPts val="2250"/>
              </a:lnSpc>
              <a:spcBef>
                <a:spcPts val="0"/>
              </a:spcBef>
              <a:buClr>
                <a:schemeClr val="tx1"/>
              </a:buClr>
              <a:buSzPct val="130000"/>
              <a:buFont typeface="Wingdings" pitchFamily="2" charset="2"/>
              <a:buChar char="§"/>
              <a:tabLst>
                <a:tab pos="2996804" algn="l"/>
              </a:tabLst>
              <a:defRPr sz="1275" kern="1200">
                <a:solidFill>
                  <a:schemeClr val="tx1"/>
                </a:solidFill>
                <a:latin typeface="Roboto" pitchFamily="2" charset="0"/>
                <a:ea typeface="Roboto" pitchFamily="2" charset="0"/>
                <a:cs typeface="+mn-cs"/>
              </a:defRPr>
            </a:lvl4pPr>
            <a:lvl5pPr marL="406003" marR="0" indent="0" algn="l" defTabSz="675000" rtl="0" eaLnBrk="1" fontAlgn="auto" latinLnBrk="0" hangingPunct="1">
              <a:lnSpc>
                <a:spcPts val="2250"/>
              </a:lnSpc>
              <a:spcBef>
                <a:spcPts val="0"/>
              </a:spcBef>
              <a:spcAft>
                <a:spcPts val="0"/>
              </a:spcAft>
              <a:buClr>
                <a:srgbClr val="E0112B"/>
              </a:buClr>
              <a:buSzPct val="130000"/>
              <a:buFont typeface="Wingdings" pitchFamily="2" charset="2"/>
              <a:buNone/>
              <a:tabLst>
                <a:tab pos="2996804" algn="l"/>
              </a:tabLst>
              <a:defRPr sz="1275" kern="1200">
                <a:solidFill>
                  <a:schemeClr val="tx1"/>
                </a:solidFill>
                <a:latin typeface="Roboto" pitchFamily="2" charset="0"/>
                <a:ea typeface="Roboto" pitchFamily="2"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8930" marR="0" lvl="0" indent="0" algn="l" defTabSz="1028700" rtl="0" eaLnBrk="1" fontAlgn="auto" latinLnBrk="0" hangingPunct="1">
              <a:lnSpc>
                <a:spcPct val="90000"/>
              </a:lnSpc>
              <a:spcBef>
                <a:spcPts val="1125"/>
              </a:spcBef>
              <a:spcAft>
                <a:spcPts val="0"/>
              </a:spcAft>
              <a:buClr>
                <a:srgbClr val="FF0000"/>
              </a:buClr>
              <a:buSzPct val="110000"/>
              <a:buFontTx/>
              <a:buNone/>
              <a:tabLst/>
              <a:defRPr/>
            </a:pPr>
            <a:r>
              <a:rPr kumimoji="0" lang="en-GB" sz="2400" b="1"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t>Communications Summer Internship Program, MO Minerals</a:t>
            </a:r>
            <a:endParaRPr kumimoji="0" lang="en-GB" sz="2400" b="0"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endParaRPr>
          </a:p>
          <a:p>
            <a:pPr marL="8930" marR="0" lvl="0" indent="0" algn="l" defTabSz="1028700" rtl="0" eaLnBrk="1" fontAlgn="auto" latinLnBrk="0" hangingPunct="1">
              <a:lnSpc>
                <a:spcPct val="90000"/>
              </a:lnSpc>
              <a:spcBef>
                <a:spcPts val="1125"/>
              </a:spcBef>
              <a:spcAft>
                <a:spcPts val="0"/>
              </a:spcAft>
              <a:buClr>
                <a:srgbClr val="FF0000"/>
              </a:buClr>
              <a:buSzPct val="110000"/>
              <a:buFontTx/>
              <a:buNone/>
              <a:tabLst/>
              <a:defRPr/>
            </a:pPr>
            <a:r>
              <a:rPr kumimoji="0" lang="en-GB" sz="2400" b="0"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t>Our Internship Program is an opportunity for you to shape MO Minerals from the inside out. We want you to be part of our team to help take us forward by solving the emerging challenges of our time. At MO Minerals, we believe the best ideas come from bringing together different perspectives to work toward a common goal - to create a better tomorrow. </a:t>
            </a:r>
            <a:br>
              <a:rPr kumimoji="0" lang="en-GB" sz="2400" b="0"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br>
            <a:br>
              <a:rPr kumimoji="0" lang="en-GB" sz="2400" b="0"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br>
            <a:r>
              <a:rPr kumimoji="0" lang="en-GB" sz="2400" b="1"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t>Duties</a:t>
            </a:r>
          </a:p>
          <a:p>
            <a:pPr marL="8930" marR="0" lvl="0" algn="l" defTabSz="1028700" rtl="0" eaLnBrk="1" fontAlgn="auto" latinLnBrk="0" hangingPunct="1">
              <a:lnSpc>
                <a:spcPct val="90000"/>
              </a:lnSpc>
              <a:spcBef>
                <a:spcPts val="1125"/>
              </a:spcBef>
              <a:spcAft>
                <a:spcPts val="0"/>
              </a:spcAft>
              <a:buClr>
                <a:srgbClr val="FF0000"/>
              </a:buClr>
              <a:buSzPct val="110000"/>
              <a:tabLst/>
              <a:defRPr/>
            </a:pPr>
            <a:r>
              <a:rPr kumimoji="0" lang="en-GB" sz="2400" b="0"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t>Reporting to the Principal Advisor, social media and working within the Communication organizations, you will :</a:t>
            </a:r>
          </a:p>
          <a:p>
            <a:pPr marL="351830" marR="0" lvl="0" indent="-342900" algn="l" defTabSz="1028700" rtl="0" eaLnBrk="1" fontAlgn="auto" latinLnBrk="0" hangingPunct="1">
              <a:lnSpc>
                <a:spcPct val="90000"/>
              </a:lnSpc>
              <a:spcBef>
                <a:spcPts val="1125"/>
              </a:spcBef>
              <a:spcAft>
                <a:spcPts val="0"/>
              </a:spcAft>
              <a:buClr>
                <a:srgbClr val="FF0000"/>
              </a:buClr>
              <a:buSzPct val="110000"/>
              <a:buFont typeface="Arial" panose="020B0604020202020204" pitchFamily="34" charset="0"/>
              <a:buChar char="•"/>
              <a:tabLst/>
              <a:defRPr/>
            </a:pPr>
            <a:r>
              <a:rPr kumimoji="0" lang="en-GB" sz="2400" b="0"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t>Draft various types of communications and develop simple communications plans </a:t>
            </a:r>
          </a:p>
          <a:p>
            <a:pPr marL="351830" marR="0" lvl="0" indent="-342900" algn="l" defTabSz="1028700" rtl="0" eaLnBrk="1" fontAlgn="auto" latinLnBrk="0" hangingPunct="1">
              <a:lnSpc>
                <a:spcPct val="90000"/>
              </a:lnSpc>
              <a:spcBef>
                <a:spcPts val="1125"/>
              </a:spcBef>
              <a:spcAft>
                <a:spcPts val="0"/>
              </a:spcAft>
              <a:buClr>
                <a:srgbClr val="FF0000"/>
              </a:buClr>
              <a:buSzPct val="110000"/>
              <a:buFont typeface="Arial" panose="020B0604020202020204" pitchFamily="34" charset="0"/>
              <a:buChar char="•"/>
              <a:tabLst/>
              <a:defRPr/>
            </a:pPr>
            <a:r>
              <a:rPr kumimoji="0" lang="en-GB" sz="2400" b="0"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t>Contribute communications data gathering and tracking </a:t>
            </a:r>
          </a:p>
          <a:p>
            <a:pPr marL="351830" marR="0" lvl="0" indent="-342900" algn="l" defTabSz="1028700" rtl="0" eaLnBrk="1" fontAlgn="auto" latinLnBrk="0" hangingPunct="1">
              <a:lnSpc>
                <a:spcPct val="90000"/>
              </a:lnSpc>
              <a:spcBef>
                <a:spcPts val="1125"/>
              </a:spcBef>
              <a:spcAft>
                <a:spcPts val="0"/>
              </a:spcAft>
              <a:buClr>
                <a:srgbClr val="FF0000"/>
              </a:buClr>
              <a:buSzPct val="110000"/>
              <a:buFont typeface="Arial" panose="020B0604020202020204" pitchFamily="34" charset="0"/>
              <a:buChar char="•"/>
              <a:tabLst/>
              <a:defRPr/>
            </a:pPr>
            <a:r>
              <a:rPr kumimoji="0" lang="en-GB" sz="2400" b="0"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t>Provide event co-ordination and support (e.g. town halls, employee celebrations) </a:t>
            </a:r>
          </a:p>
          <a:p>
            <a:pPr marL="351830" marR="0" lvl="0" indent="-342900" algn="l" defTabSz="1028700" rtl="0" eaLnBrk="1" fontAlgn="auto" latinLnBrk="0" hangingPunct="1">
              <a:lnSpc>
                <a:spcPct val="90000"/>
              </a:lnSpc>
              <a:spcBef>
                <a:spcPts val="1125"/>
              </a:spcBef>
              <a:spcAft>
                <a:spcPts val="0"/>
              </a:spcAft>
              <a:buClr>
                <a:srgbClr val="FF0000"/>
              </a:buClr>
              <a:buSzPct val="110000"/>
              <a:buFont typeface="Arial" panose="020B0604020202020204" pitchFamily="34" charset="0"/>
              <a:buChar char="•"/>
              <a:tabLst/>
              <a:defRPr/>
            </a:pPr>
            <a:r>
              <a:rPr kumimoji="0" lang="en-GB" sz="2400" b="0"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t>Prepare communications reports in Canva and other reporting tools </a:t>
            </a:r>
          </a:p>
          <a:p>
            <a:pPr marL="8930" marR="0" lvl="0" indent="0" algn="l" defTabSz="1028700" rtl="0" eaLnBrk="1" fontAlgn="auto" latinLnBrk="0" hangingPunct="1">
              <a:lnSpc>
                <a:spcPct val="90000"/>
              </a:lnSpc>
              <a:spcBef>
                <a:spcPts val="1125"/>
              </a:spcBef>
              <a:spcAft>
                <a:spcPts val="0"/>
              </a:spcAft>
              <a:buClr>
                <a:srgbClr val="FF0000"/>
              </a:buClr>
              <a:buSzPct val="110000"/>
              <a:buFontTx/>
              <a:buNone/>
              <a:tabLst/>
              <a:defRPr/>
            </a:pPr>
            <a:r>
              <a:rPr kumimoji="0" lang="en-GB" sz="2400" b="1"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t>What you’ll bring</a:t>
            </a:r>
          </a:p>
          <a:p>
            <a:pPr marL="351830" marR="0" lvl="0" indent="-342900" algn="l" defTabSz="1028700" rtl="0" eaLnBrk="1" fontAlgn="auto" latinLnBrk="0" hangingPunct="1">
              <a:lnSpc>
                <a:spcPct val="90000"/>
              </a:lnSpc>
              <a:spcBef>
                <a:spcPts val="1125"/>
              </a:spcBef>
              <a:spcAft>
                <a:spcPts val="0"/>
              </a:spcAft>
              <a:buClr>
                <a:srgbClr val="FF0000"/>
              </a:buClr>
              <a:buSzPct val="110000"/>
              <a:buFont typeface="Arial" panose="020B0604020202020204" pitchFamily="34" charset="0"/>
              <a:buChar char="•"/>
              <a:tabLst/>
              <a:defRPr/>
            </a:pPr>
            <a:r>
              <a:rPr kumimoji="0" lang="en-GB" sz="2400" b="0"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t>Ability to multitask and coordinate competing tasks </a:t>
            </a:r>
          </a:p>
          <a:p>
            <a:pPr marL="351830" marR="0" lvl="0" indent="-342900" algn="l" defTabSz="1028700" rtl="0" eaLnBrk="1" fontAlgn="auto" latinLnBrk="0" hangingPunct="1">
              <a:lnSpc>
                <a:spcPct val="90000"/>
              </a:lnSpc>
              <a:spcBef>
                <a:spcPts val="1125"/>
              </a:spcBef>
              <a:spcAft>
                <a:spcPts val="0"/>
              </a:spcAft>
              <a:buClr>
                <a:srgbClr val="FF0000"/>
              </a:buClr>
              <a:buSzPct val="110000"/>
              <a:buFont typeface="Arial" panose="020B0604020202020204" pitchFamily="34" charset="0"/>
              <a:buChar char="•"/>
              <a:tabLst/>
              <a:defRPr/>
            </a:pPr>
            <a:r>
              <a:rPr kumimoji="0" lang="en-GB" sz="2400" b="0"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t>Confident in the use of communications-related software and tools (Canva experience an advantage)</a:t>
            </a:r>
          </a:p>
          <a:p>
            <a:pPr marL="351830" marR="0" lvl="0" indent="-342900" algn="l" defTabSz="1028700" rtl="0" eaLnBrk="1" fontAlgn="auto" latinLnBrk="0" hangingPunct="1">
              <a:lnSpc>
                <a:spcPct val="90000"/>
              </a:lnSpc>
              <a:spcBef>
                <a:spcPts val="1125"/>
              </a:spcBef>
              <a:spcAft>
                <a:spcPts val="0"/>
              </a:spcAft>
              <a:buClr>
                <a:srgbClr val="FF0000"/>
              </a:buClr>
              <a:buSzPct val="110000"/>
              <a:buFont typeface="Arial" panose="020B0604020202020204" pitchFamily="34" charset="0"/>
              <a:buChar char="•"/>
              <a:tabLst/>
              <a:defRPr/>
            </a:pPr>
            <a:r>
              <a:rPr kumimoji="0" lang="en-GB" sz="2400" b="0"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t>Clear communicator with exceptional interpersonal, communication and presentation skills </a:t>
            </a:r>
          </a:p>
          <a:p>
            <a:pPr marL="351830" marR="0" lvl="0" indent="-342900" algn="l" defTabSz="1028700" rtl="0" eaLnBrk="1" fontAlgn="auto" latinLnBrk="0" hangingPunct="1">
              <a:lnSpc>
                <a:spcPct val="90000"/>
              </a:lnSpc>
              <a:spcBef>
                <a:spcPts val="1125"/>
              </a:spcBef>
              <a:spcAft>
                <a:spcPts val="0"/>
              </a:spcAft>
              <a:buClr>
                <a:srgbClr val="FF0000"/>
              </a:buClr>
              <a:buSzPct val="110000"/>
              <a:buFont typeface="Arial" panose="020B0604020202020204" pitchFamily="34" charset="0"/>
              <a:buChar char="•"/>
              <a:tabLst/>
              <a:defRPr/>
            </a:pPr>
            <a:r>
              <a:rPr kumimoji="0" lang="en-GB" sz="2400" b="0"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t>Ability to work independently as well as an effective team member </a:t>
            </a:r>
          </a:p>
          <a:p>
            <a:pPr marL="351830" marR="0" lvl="0" indent="-342900" algn="l" defTabSz="1028700" rtl="0" eaLnBrk="1" fontAlgn="auto" latinLnBrk="0" hangingPunct="1">
              <a:lnSpc>
                <a:spcPct val="90000"/>
              </a:lnSpc>
              <a:spcBef>
                <a:spcPts val="1125"/>
              </a:spcBef>
              <a:spcAft>
                <a:spcPts val="0"/>
              </a:spcAft>
              <a:buClr>
                <a:srgbClr val="FF0000"/>
              </a:buClr>
              <a:buSzPct val="110000"/>
              <a:buFont typeface="Arial" panose="020B0604020202020204" pitchFamily="34" charset="0"/>
              <a:buChar char="•"/>
              <a:tabLst/>
              <a:defRPr/>
            </a:pPr>
            <a:r>
              <a:rPr kumimoji="0" lang="en-GB" sz="2400" b="0"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t>Able to build a strong rapport with internal and external stakeholders </a:t>
            </a:r>
          </a:p>
          <a:p>
            <a:pPr marL="351830" marR="0" lvl="0" indent="-342900" algn="l" defTabSz="1028700" rtl="0" eaLnBrk="1" fontAlgn="auto" latinLnBrk="0" hangingPunct="1">
              <a:lnSpc>
                <a:spcPct val="90000"/>
              </a:lnSpc>
              <a:spcBef>
                <a:spcPts val="1125"/>
              </a:spcBef>
              <a:spcAft>
                <a:spcPts val="0"/>
              </a:spcAft>
              <a:buClr>
                <a:srgbClr val="FF0000"/>
              </a:buClr>
              <a:buSzPct val="110000"/>
              <a:buFont typeface="Arial" panose="020B0604020202020204" pitchFamily="34" charset="0"/>
              <a:buChar char="•"/>
              <a:tabLst/>
              <a:defRPr/>
            </a:pPr>
            <a:r>
              <a:rPr kumimoji="0" lang="en-GB" sz="2400" b="0"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t>An understanding of or interest in the work of MO Minerals</a:t>
            </a:r>
            <a:br>
              <a:rPr kumimoji="0" lang="en-GB" sz="2400" b="0"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rPr>
            </a:br>
            <a:endParaRPr kumimoji="0" lang="en-US" sz="1800" b="0" i="0" u="none" strike="noStrike" kern="1200" cap="none" spc="0" normalizeH="0" baseline="0" noProof="0" dirty="0">
              <a:ln>
                <a:noFill/>
              </a:ln>
              <a:solidFill>
                <a:srgbClr val="000000">
                  <a:lumMod val="75000"/>
                  <a:lumOff val="25000"/>
                </a:srgbClr>
              </a:solidFill>
              <a:effectLst/>
              <a:uLnTx/>
              <a:uFillTx/>
              <a:latin typeface="Roboto"/>
              <a:ea typeface="Roboto" pitchFamily="2" charset="0"/>
              <a:cs typeface="+mn-cs"/>
            </a:endParaRPr>
          </a:p>
        </p:txBody>
      </p:sp>
      <p:sp>
        <p:nvSpPr>
          <p:cNvPr id="3" name="Rectangle 2">
            <a:extLst>
              <a:ext uri="{FF2B5EF4-FFF2-40B4-BE49-F238E27FC236}">
                <a16:creationId xmlns:a16="http://schemas.microsoft.com/office/drawing/2014/main" id="{92D6C6B4-5260-EC29-F72F-51DFEC62DBE5}"/>
              </a:ext>
            </a:extLst>
          </p:cNvPr>
          <p:cNvSpPr/>
          <p:nvPr/>
        </p:nvSpPr>
        <p:spPr>
          <a:xfrm>
            <a:off x="2054962" y="9127293"/>
            <a:ext cx="8448146" cy="372946"/>
          </a:xfrm>
          <a:prstGeom prst="rect">
            <a:avLst/>
          </a:prstGeom>
          <a:solidFill>
            <a:schemeClr val="accent3">
              <a:lumMod val="20000"/>
              <a:lumOff val="80000"/>
              <a:alpha val="60000"/>
            </a:schemeClr>
          </a:solidFill>
          <a:ln w="12700" cap="flat" cmpd="sng" algn="ctr">
            <a:solidFill>
              <a:schemeClr val="bg2"/>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Roboto"/>
              <a:ea typeface="+mn-ea"/>
              <a:cs typeface="+mn-cs"/>
            </a:endParaRPr>
          </a:p>
        </p:txBody>
      </p:sp>
      <p:sp>
        <p:nvSpPr>
          <p:cNvPr id="4" name="Rectangle 3">
            <a:extLst>
              <a:ext uri="{FF2B5EF4-FFF2-40B4-BE49-F238E27FC236}">
                <a16:creationId xmlns:a16="http://schemas.microsoft.com/office/drawing/2014/main" id="{BA4175CD-CB51-E78A-9F63-EFC1CE487F30}"/>
              </a:ext>
            </a:extLst>
          </p:cNvPr>
          <p:cNvSpPr/>
          <p:nvPr/>
        </p:nvSpPr>
        <p:spPr>
          <a:xfrm>
            <a:off x="1176241" y="7233157"/>
            <a:ext cx="4669923" cy="463410"/>
          </a:xfrm>
          <a:prstGeom prst="rect">
            <a:avLst/>
          </a:prstGeom>
          <a:solidFill>
            <a:schemeClr val="accent3">
              <a:lumMod val="20000"/>
              <a:lumOff val="80000"/>
              <a:alpha val="60000"/>
            </a:schemeClr>
          </a:solidFill>
          <a:ln w="12700" cap="flat" cmpd="sng" algn="ctr">
            <a:solidFill>
              <a:schemeClr val="bg2"/>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Roboto"/>
              <a:ea typeface="+mn-ea"/>
              <a:cs typeface="+mn-cs"/>
            </a:endParaRPr>
          </a:p>
        </p:txBody>
      </p:sp>
      <p:sp>
        <p:nvSpPr>
          <p:cNvPr id="6" name="Rectangle 5">
            <a:extLst>
              <a:ext uri="{FF2B5EF4-FFF2-40B4-BE49-F238E27FC236}">
                <a16:creationId xmlns:a16="http://schemas.microsoft.com/office/drawing/2014/main" id="{C7E658E5-AEBD-0938-A15D-F3F840292960}"/>
              </a:ext>
            </a:extLst>
          </p:cNvPr>
          <p:cNvSpPr/>
          <p:nvPr/>
        </p:nvSpPr>
        <p:spPr>
          <a:xfrm>
            <a:off x="6249055" y="8165515"/>
            <a:ext cx="7302054" cy="372945"/>
          </a:xfrm>
          <a:prstGeom prst="rect">
            <a:avLst/>
          </a:prstGeom>
          <a:solidFill>
            <a:schemeClr val="accent3">
              <a:lumMod val="20000"/>
              <a:lumOff val="80000"/>
              <a:alpha val="60000"/>
            </a:schemeClr>
          </a:solidFill>
          <a:ln w="12700" cap="flat" cmpd="sng" algn="ctr">
            <a:solidFill>
              <a:schemeClr val="bg2"/>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Roboto"/>
              <a:ea typeface="+mn-ea"/>
              <a:cs typeface="+mn-cs"/>
            </a:endParaRPr>
          </a:p>
        </p:txBody>
      </p:sp>
      <p:sp>
        <p:nvSpPr>
          <p:cNvPr id="7" name="Rectangle 6">
            <a:extLst>
              <a:ext uri="{FF2B5EF4-FFF2-40B4-BE49-F238E27FC236}">
                <a16:creationId xmlns:a16="http://schemas.microsoft.com/office/drawing/2014/main" id="{41D90950-9D90-E325-D1CF-F5ABC279A312}"/>
              </a:ext>
            </a:extLst>
          </p:cNvPr>
          <p:cNvSpPr/>
          <p:nvPr/>
        </p:nvSpPr>
        <p:spPr>
          <a:xfrm>
            <a:off x="12591739" y="3268967"/>
            <a:ext cx="3730850" cy="463410"/>
          </a:xfrm>
          <a:prstGeom prst="rect">
            <a:avLst/>
          </a:prstGeom>
          <a:solidFill>
            <a:schemeClr val="accent4">
              <a:lumMod val="20000"/>
              <a:lumOff val="80000"/>
              <a:alpha val="60000"/>
            </a:schemeClr>
          </a:solidFill>
          <a:ln w="12700" cap="flat" cmpd="sng" algn="ctr">
            <a:solidFill>
              <a:schemeClr val="accent1"/>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Roboto"/>
              <a:ea typeface="+mn-ea"/>
              <a:cs typeface="+mn-cs"/>
            </a:endParaRPr>
          </a:p>
        </p:txBody>
      </p:sp>
      <p:sp>
        <p:nvSpPr>
          <p:cNvPr id="10" name="Rectangle 9">
            <a:extLst>
              <a:ext uri="{FF2B5EF4-FFF2-40B4-BE49-F238E27FC236}">
                <a16:creationId xmlns:a16="http://schemas.microsoft.com/office/drawing/2014/main" id="{5ADF6A07-1731-E49C-E327-EC31F8EFD542}"/>
              </a:ext>
            </a:extLst>
          </p:cNvPr>
          <p:cNvSpPr/>
          <p:nvPr/>
        </p:nvSpPr>
        <p:spPr>
          <a:xfrm>
            <a:off x="7689954" y="2607240"/>
            <a:ext cx="5411451" cy="372946"/>
          </a:xfrm>
          <a:prstGeom prst="rect">
            <a:avLst/>
          </a:prstGeom>
          <a:solidFill>
            <a:schemeClr val="accent4">
              <a:lumMod val="20000"/>
              <a:lumOff val="80000"/>
              <a:alpha val="60000"/>
            </a:schemeClr>
          </a:solidFill>
          <a:ln w="12700" cap="flat" cmpd="sng" algn="ctr">
            <a:solidFill>
              <a:schemeClr val="accent1"/>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Roboto"/>
              <a:ea typeface="+mn-ea"/>
              <a:cs typeface="+mn-cs"/>
            </a:endParaRPr>
          </a:p>
        </p:txBody>
      </p:sp>
      <p:sp>
        <p:nvSpPr>
          <p:cNvPr id="11" name="Rectangle 10">
            <a:extLst>
              <a:ext uri="{FF2B5EF4-FFF2-40B4-BE49-F238E27FC236}">
                <a16:creationId xmlns:a16="http://schemas.microsoft.com/office/drawing/2014/main" id="{6B096CD9-4BA7-6680-0C33-149C025BD17C}"/>
              </a:ext>
            </a:extLst>
          </p:cNvPr>
          <p:cNvSpPr/>
          <p:nvPr/>
        </p:nvSpPr>
        <p:spPr>
          <a:xfrm>
            <a:off x="2323473" y="3271420"/>
            <a:ext cx="5411451" cy="463410"/>
          </a:xfrm>
          <a:prstGeom prst="rect">
            <a:avLst/>
          </a:prstGeom>
          <a:solidFill>
            <a:schemeClr val="accent4">
              <a:lumMod val="20000"/>
              <a:lumOff val="80000"/>
              <a:alpha val="60000"/>
            </a:schemeClr>
          </a:solidFill>
          <a:ln w="12700" cap="flat" cmpd="sng" algn="ctr">
            <a:solidFill>
              <a:schemeClr val="accent1"/>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Roboto"/>
              <a:ea typeface="+mn-ea"/>
              <a:cs typeface="+mn-cs"/>
            </a:endParaRPr>
          </a:p>
        </p:txBody>
      </p:sp>
    </p:spTree>
    <p:extLst>
      <p:ext uri="{BB962C8B-B14F-4D97-AF65-F5344CB8AC3E}">
        <p14:creationId xmlns:p14="http://schemas.microsoft.com/office/powerpoint/2010/main" val="55988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F5160B6C-8045-9F93-CEE1-619F60CECBA7}"/>
              </a:ext>
            </a:extLst>
          </p:cNvPr>
          <p:cNvSpPr/>
          <p:nvPr/>
        </p:nvSpPr>
        <p:spPr>
          <a:xfrm>
            <a:off x="14062522" y="1148542"/>
            <a:ext cx="3901442" cy="3901442"/>
          </a:xfrm>
          <a:custGeom>
            <a:avLst/>
            <a:gdLst>
              <a:gd name="connsiteX0" fmla="*/ 1589033 w 2123675"/>
              <a:gd name="connsiteY0" fmla="*/ 537873 h 2123675"/>
              <a:gd name="connsiteX1" fmla="*/ 1902347 w 2123675"/>
              <a:gd name="connsiteY1" fmla="*/ 443446 h 2123675"/>
              <a:gd name="connsiteX2" fmla="*/ 2017635 w 2123675"/>
              <a:gd name="connsiteY2" fmla="*/ 643130 h 2123675"/>
              <a:gd name="connsiteX3" fmla="*/ 1779202 w 2123675"/>
              <a:gd name="connsiteY3" fmla="*/ 867255 h 2123675"/>
              <a:gd name="connsiteX4" fmla="*/ 1779202 w 2123675"/>
              <a:gd name="connsiteY4" fmla="*/ 1256420 h 2123675"/>
              <a:gd name="connsiteX5" fmla="*/ 2017635 w 2123675"/>
              <a:gd name="connsiteY5" fmla="*/ 1480545 h 2123675"/>
              <a:gd name="connsiteX6" fmla="*/ 1902347 w 2123675"/>
              <a:gd name="connsiteY6" fmla="*/ 1680229 h 2123675"/>
              <a:gd name="connsiteX7" fmla="*/ 1589033 w 2123675"/>
              <a:gd name="connsiteY7" fmla="*/ 1585802 h 2123675"/>
              <a:gd name="connsiteX8" fmla="*/ 1252006 w 2123675"/>
              <a:gd name="connsiteY8" fmla="*/ 1780385 h 2123675"/>
              <a:gd name="connsiteX9" fmla="*/ 1177125 w 2123675"/>
              <a:gd name="connsiteY9" fmla="*/ 2098936 h 2123675"/>
              <a:gd name="connsiteX10" fmla="*/ 946550 w 2123675"/>
              <a:gd name="connsiteY10" fmla="*/ 2098936 h 2123675"/>
              <a:gd name="connsiteX11" fmla="*/ 871669 w 2123675"/>
              <a:gd name="connsiteY11" fmla="*/ 1780385 h 2123675"/>
              <a:gd name="connsiteX12" fmla="*/ 534642 w 2123675"/>
              <a:gd name="connsiteY12" fmla="*/ 1585802 h 2123675"/>
              <a:gd name="connsiteX13" fmla="*/ 221328 w 2123675"/>
              <a:gd name="connsiteY13" fmla="*/ 1680229 h 2123675"/>
              <a:gd name="connsiteX14" fmla="*/ 106040 w 2123675"/>
              <a:gd name="connsiteY14" fmla="*/ 1480545 h 2123675"/>
              <a:gd name="connsiteX15" fmla="*/ 344473 w 2123675"/>
              <a:gd name="connsiteY15" fmla="*/ 1256420 h 2123675"/>
              <a:gd name="connsiteX16" fmla="*/ 344473 w 2123675"/>
              <a:gd name="connsiteY16" fmla="*/ 867255 h 2123675"/>
              <a:gd name="connsiteX17" fmla="*/ 106040 w 2123675"/>
              <a:gd name="connsiteY17" fmla="*/ 643130 h 2123675"/>
              <a:gd name="connsiteX18" fmla="*/ 221328 w 2123675"/>
              <a:gd name="connsiteY18" fmla="*/ 443446 h 2123675"/>
              <a:gd name="connsiteX19" fmla="*/ 534642 w 2123675"/>
              <a:gd name="connsiteY19" fmla="*/ 537873 h 2123675"/>
              <a:gd name="connsiteX20" fmla="*/ 871669 w 2123675"/>
              <a:gd name="connsiteY20" fmla="*/ 343290 h 2123675"/>
              <a:gd name="connsiteX21" fmla="*/ 946550 w 2123675"/>
              <a:gd name="connsiteY21" fmla="*/ 24739 h 2123675"/>
              <a:gd name="connsiteX22" fmla="*/ 1177125 w 2123675"/>
              <a:gd name="connsiteY22" fmla="*/ 24739 h 2123675"/>
              <a:gd name="connsiteX23" fmla="*/ 1252006 w 2123675"/>
              <a:gd name="connsiteY23" fmla="*/ 343290 h 2123675"/>
              <a:gd name="connsiteX24" fmla="*/ 1589033 w 2123675"/>
              <a:gd name="connsiteY24" fmla="*/ 537873 h 2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3675" h="2123675">
                <a:moveTo>
                  <a:pt x="1366897" y="537190"/>
                </a:moveTo>
                <a:lnTo>
                  <a:pt x="1594045" y="396507"/>
                </a:lnTo>
                <a:lnTo>
                  <a:pt x="1727168" y="529630"/>
                </a:lnTo>
                <a:lnTo>
                  <a:pt x="1586485" y="756778"/>
                </a:lnTo>
                <a:cubicBezTo>
                  <a:pt x="1640670" y="849967"/>
                  <a:pt x="1669056" y="955907"/>
                  <a:pt x="1668725" y="1063703"/>
                </a:cubicBezTo>
                <a:lnTo>
                  <a:pt x="1904134" y="1190078"/>
                </a:lnTo>
                <a:lnTo>
                  <a:pt x="1855408" y="1371927"/>
                </a:lnTo>
                <a:lnTo>
                  <a:pt x="1588350" y="1363666"/>
                </a:lnTo>
                <a:cubicBezTo>
                  <a:pt x="1534739" y="1457186"/>
                  <a:pt x="1457186" y="1534739"/>
                  <a:pt x="1363666" y="1588351"/>
                </a:cubicBezTo>
                <a:lnTo>
                  <a:pt x="1371926" y="1855408"/>
                </a:lnTo>
                <a:lnTo>
                  <a:pt x="1190078" y="1904134"/>
                </a:lnTo>
                <a:lnTo>
                  <a:pt x="1063703" y="1668725"/>
                </a:lnTo>
                <a:cubicBezTo>
                  <a:pt x="955907" y="1669057"/>
                  <a:pt x="849967" y="1640670"/>
                  <a:pt x="756778" y="1586485"/>
                </a:cubicBezTo>
                <a:lnTo>
                  <a:pt x="529630" y="1727168"/>
                </a:lnTo>
                <a:lnTo>
                  <a:pt x="396507" y="1594045"/>
                </a:lnTo>
                <a:lnTo>
                  <a:pt x="537190" y="1366897"/>
                </a:lnTo>
                <a:cubicBezTo>
                  <a:pt x="483005" y="1273708"/>
                  <a:pt x="454619" y="1167768"/>
                  <a:pt x="454950" y="1059972"/>
                </a:cubicBezTo>
                <a:lnTo>
                  <a:pt x="219541" y="933597"/>
                </a:lnTo>
                <a:lnTo>
                  <a:pt x="268267" y="751748"/>
                </a:lnTo>
                <a:lnTo>
                  <a:pt x="535325" y="760009"/>
                </a:lnTo>
                <a:cubicBezTo>
                  <a:pt x="588936" y="666489"/>
                  <a:pt x="666489" y="588936"/>
                  <a:pt x="760009" y="535324"/>
                </a:cubicBezTo>
                <a:lnTo>
                  <a:pt x="751749" y="268267"/>
                </a:lnTo>
                <a:lnTo>
                  <a:pt x="933597" y="219541"/>
                </a:lnTo>
                <a:lnTo>
                  <a:pt x="1059972" y="454950"/>
                </a:lnTo>
                <a:cubicBezTo>
                  <a:pt x="1167768" y="454618"/>
                  <a:pt x="1273708" y="483005"/>
                  <a:pt x="1366897" y="537190"/>
                </a:cubicBezTo>
                <a:close/>
              </a:path>
            </a:pathLst>
          </a:custGeom>
        </p:spPr>
        <p:style>
          <a:lnRef idx="2">
            <a:schemeClr val="lt1">
              <a:hueOff val="0"/>
              <a:satOff val="0"/>
              <a:lumOff val="0"/>
              <a:alphaOff val="0"/>
            </a:schemeClr>
          </a:lnRef>
          <a:fillRef idx="1">
            <a:schemeClr val="accent2">
              <a:hueOff val="-10890461"/>
              <a:satOff val="0"/>
              <a:lumOff val="29215"/>
              <a:alphaOff val="0"/>
            </a:schemeClr>
          </a:fillRef>
          <a:effectRef idx="0">
            <a:schemeClr val="accent2">
              <a:hueOff val="-10890461"/>
              <a:satOff val="0"/>
              <a:lumOff val="29215"/>
              <a:alphaOff val="0"/>
            </a:schemeClr>
          </a:effectRef>
          <a:fontRef idx="minor">
            <a:schemeClr val="lt1"/>
          </a:fontRef>
        </p:style>
        <p:txBody>
          <a:bodyPr spcFirstLastPara="0" vert="horz" wrap="square" lIns="1090931" tIns="1090931" rIns="1090932" bIns="1090932" numCol="1" spcCol="1270" anchor="ctr" anchorCtr="0">
            <a:noAutofit/>
          </a:bodyPr>
          <a:lstStyle/>
          <a:p>
            <a:pPr marL="0" marR="0" lvl="0" indent="0" algn="ctr" defTabSz="1200150" rtl="0" eaLnBrk="1" fontAlgn="auto" latinLnBrk="0" hangingPunct="1">
              <a:lnSpc>
                <a:spcPct val="90000"/>
              </a:lnSpc>
              <a:spcBef>
                <a:spcPct val="0"/>
              </a:spcBef>
              <a:spcAft>
                <a:spcPct val="35000"/>
              </a:spcAft>
              <a:buClrTx/>
              <a:buSzTx/>
              <a:buFontTx/>
              <a:buNone/>
              <a:tabLst/>
              <a:defRPr/>
            </a:pPr>
            <a:r>
              <a:rPr kumimoji="0" lang="en-GB" sz="2700" b="1" i="0" u="none" strike="noStrike" kern="1200" cap="none" spc="0" normalizeH="0" baseline="0" noProof="0" dirty="0">
                <a:ln>
                  <a:noFill/>
                </a:ln>
                <a:solidFill>
                  <a:prstClr val="white"/>
                </a:solidFill>
                <a:effectLst/>
                <a:uLnTx/>
                <a:uFillTx/>
                <a:latin typeface="Roboto"/>
                <a:ea typeface="+mn-ea"/>
                <a:cs typeface="+mn-cs"/>
              </a:rPr>
              <a:t>Planning</a:t>
            </a:r>
            <a:endParaRPr kumimoji="0" lang="en-GB" sz="2700" b="0" i="0" u="none" strike="noStrike" kern="1200" cap="none" spc="0" normalizeH="0" baseline="0" noProof="0" dirty="0">
              <a:ln>
                <a:noFill/>
              </a:ln>
              <a:solidFill>
                <a:prstClr val="white"/>
              </a:solidFill>
              <a:effectLst/>
              <a:uLnTx/>
              <a:uFillTx/>
              <a:latin typeface="Roboto"/>
              <a:ea typeface="+mn-ea"/>
              <a:cs typeface="+mn-cs"/>
            </a:endParaRPr>
          </a:p>
        </p:txBody>
      </p:sp>
      <p:sp>
        <p:nvSpPr>
          <p:cNvPr id="2" name="Title 1">
            <a:extLst>
              <a:ext uri="{FF2B5EF4-FFF2-40B4-BE49-F238E27FC236}">
                <a16:creationId xmlns:a16="http://schemas.microsoft.com/office/drawing/2014/main" id="{FE4D060A-D866-EF5F-7E5C-23C460BA5B67}"/>
              </a:ext>
            </a:extLst>
          </p:cNvPr>
          <p:cNvSpPr>
            <a:spLocks noGrp="1"/>
          </p:cNvSpPr>
          <p:nvPr>
            <p:ph type="title"/>
          </p:nvPr>
        </p:nvSpPr>
        <p:spPr>
          <a:xfrm>
            <a:off x="12292289" y="419926"/>
            <a:ext cx="6424180" cy="2052000"/>
          </a:xfrm>
        </p:spPr>
        <p:txBody>
          <a:bodyPr wrap="square" anchor="t">
            <a:normAutofit/>
          </a:bodyPr>
          <a:lstStyle/>
          <a:p>
            <a:r>
              <a:rPr lang="en-GB" dirty="0"/>
              <a:t>‘Transferable’ skills</a:t>
            </a:r>
          </a:p>
        </p:txBody>
      </p:sp>
      <p:grpSp>
        <p:nvGrpSpPr>
          <p:cNvPr id="3" name="Group 2">
            <a:extLst>
              <a:ext uri="{FF2B5EF4-FFF2-40B4-BE49-F238E27FC236}">
                <a16:creationId xmlns:a16="http://schemas.microsoft.com/office/drawing/2014/main" id="{F7357E79-0129-CD9A-4C7F-9E44980E8DDB}"/>
              </a:ext>
            </a:extLst>
          </p:cNvPr>
          <p:cNvGrpSpPr/>
          <p:nvPr/>
        </p:nvGrpSpPr>
        <p:grpSpPr>
          <a:xfrm>
            <a:off x="5802169" y="2158999"/>
            <a:ext cx="7071359" cy="8128001"/>
            <a:chOff x="3868112" y="1439332"/>
            <a:chExt cx="4714239" cy="5418667"/>
          </a:xfrm>
        </p:grpSpPr>
        <p:sp>
          <p:nvSpPr>
            <p:cNvPr id="4" name="Freeform: Shape 3">
              <a:extLst>
                <a:ext uri="{FF2B5EF4-FFF2-40B4-BE49-F238E27FC236}">
                  <a16:creationId xmlns:a16="http://schemas.microsoft.com/office/drawing/2014/main" id="{809D5623-4CAA-C407-108F-28E8C7738F57}"/>
                </a:ext>
              </a:extLst>
            </p:cNvPr>
            <p:cNvSpPr/>
            <p:nvPr/>
          </p:nvSpPr>
          <p:spPr>
            <a:xfrm>
              <a:off x="5602085" y="3877733"/>
              <a:ext cx="2980266" cy="2980266"/>
            </a:xfrm>
            <a:custGeom>
              <a:avLst/>
              <a:gdLst>
                <a:gd name="connsiteX0" fmla="*/ 2115406 w 2980266"/>
                <a:gd name="connsiteY0" fmla="*/ 475169 h 2980266"/>
                <a:gd name="connsiteX1" fmla="*/ 2347223 w 2980266"/>
                <a:gd name="connsiteY1" fmla="*/ 280641 h 2980266"/>
                <a:gd name="connsiteX2" fmla="*/ 2532418 w 2980266"/>
                <a:gd name="connsiteY2" fmla="*/ 436038 h 2980266"/>
                <a:gd name="connsiteX3" fmla="*/ 2381100 w 2980266"/>
                <a:gd name="connsiteY3" fmla="*/ 698113 h 2980266"/>
                <a:gd name="connsiteX4" fmla="*/ 2621526 w 2980266"/>
                <a:gd name="connsiteY4" fmla="*/ 1114543 h 2980266"/>
                <a:gd name="connsiteX5" fmla="*/ 2924149 w 2980266"/>
                <a:gd name="connsiteY5" fmla="*/ 1114535 h 2980266"/>
                <a:gd name="connsiteX6" fmla="*/ 2966129 w 2980266"/>
                <a:gd name="connsiteY6" fmla="*/ 1352617 h 2980266"/>
                <a:gd name="connsiteX7" fmla="*/ 2681754 w 2980266"/>
                <a:gd name="connsiteY7" fmla="*/ 1456113 h 2980266"/>
                <a:gd name="connsiteX8" fmla="*/ 2598255 w 2980266"/>
                <a:gd name="connsiteY8" fmla="*/ 1929659 h 2980266"/>
                <a:gd name="connsiteX9" fmla="*/ 2830082 w 2980266"/>
                <a:gd name="connsiteY9" fmla="*/ 2124176 h 2980266"/>
                <a:gd name="connsiteX10" fmla="*/ 2709205 w 2980266"/>
                <a:gd name="connsiteY10" fmla="*/ 2333542 h 2980266"/>
                <a:gd name="connsiteX11" fmla="*/ 2424835 w 2980266"/>
                <a:gd name="connsiteY11" fmla="*/ 2230031 h 2980266"/>
                <a:gd name="connsiteX12" fmla="*/ 2056481 w 2980266"/>
                <a:gd name="connsiteY12" fmla="*/ 2539116 h 2980266"/>
                <a:gd name="connsiteX13" fmla="*/ 2109039 w 2980266"/>
                <a:gd name="connsiteY13" fmla="*/ 2837141 h 2980266"/>
                <a:gd name="connsiteX14" fmla="*/ 1881863 w 2980266"/>
                <a:gd name="connsiteY14" fmla="*/ 2919826 h 2980266"/>
                <a:gd name="connsiteX15" fmla="*/ 1730559 w 2980266"/>
                <a:gd name="connsiteY15" fmla="*/ 2657743 h 2980266"/>
                <a:gd name="connsiteX16" fmla="*/ 1249707 w 2980266"/>
                <a:gd name="connsiteY16" fmla="*/ 2657743 h 2980266"/>
                <a:gd name="connsiteX17" fmla="*/ 1098403 w 2980266"/>
                <a:gd name="connsiteY17" fmla="*/ 2919826 h 2980266"/>
                <a:gd name="connsiteX18" fmla="*/ 871227 w 2980266"/>
                <a:gd name="connsiteY18" fmla="*/ 2837141 h 2980266"/>
                <a:gd name="connsiteX19" fmla="*/ 923785 w 2980266"/>
                <a:gd name="connsiteY19" fmla="*/ 2539117 h 2980266"/>
                <a:gd name="connsiteX20" fmla="*/ 555431 w 2980266"/>
                <a:gd name="connsiteY20" fmla="*/ 2230032 h 2980266"/>
                <a:gd name="connsiteX21" fmla="*/ 271061 w 2980266"/>
                <a:gd name="connsiteY21" fmla="*/ 2333542 h 2980266"/>
                <a:gd name="connsiteX22" fmla="*/ 150184 w 2980266"/>
                <a:gd name="connsiteY22" fmla="*/ 2124176 h 2980266"/>
                <a:gd name="connsiteX23" fmla="*/ 382011 w 2980266"/>
                <a:gd name="connsiteY23" fmla="*/ 1929660 h 2980266"/>
                <a:gd name="connsiteX24" fmla="*/ 298512 w 2980266"/>
                <a:gd name="connsiteY24" fmla="*/ 1456114 h 2980266"/>
                <a:gd name="connsiteX25" fmla="*/ 14137 w 2980266"/>
                <a:gd name="connsiteY25" fmla="*/ 1352617 h 2980266"/>
                <a:gd name="connsiteX26" fmla="*/ 56117 w 2980266"/>
                <a:gd name="connsiteY26" fmla="*/ 1114535 h 2980266"/>
                <a:gd name="connsiteX27" fmla="*/ 358740 w 2980266"/>
                <a:gd name="connsiteY27" fmla="*/ 1114543 h 2980266"/>
                <a:gd name="connsiteX28" fmla="*/ 599166 w 2980266"/>
                <a:gd name="connsiteY28" fmla="*/ 698113 h 2980266"/>
                <a:gd name="connsiteX29" fmla="*/ 447848 w 2980266"/>
                <a:gd name="connsiteY29" fmla="*/ 436038 h 2980266"/>
                <a:gd name="connsiteX30" fmla="*/ 633043 w 2980266"/>
                <a:gd name="connsiteY30" fmla="*/ 280641 h 2980266"/>
                <a:gd name="connsiteX31" fmla="*/ 864860 w 2980266"/>
                <a:gd name="connsiteY31" fmla="*/ 475169 h 2980266"/>
                <a:gd name="connsiteX32" fmla="*/ 1316713 w 2980266"/>
                <a:gd name="connsiteY32" fmla="*/ 310708 h 2980266"/>
                <a:gd name="connsiteX33" fmla="*/ 1369255 w 2980266"/>
                <a:gd name="connsiteY33" fmla="*/ 12681 h 2980266"/>
                <a:gd name="connsiteX34" fmla="*/ 1611011 w 2980266"/>
                <a:gd name="connsiteY34" fmla="*/ 12681 h 2980266"/>
                <a:gd name="connsiteX35" fmla="*/ 1663553 w 2980266"/>
                <a:gd name="connsiteY35" fmla="*/ 310708 h 2980266"/>
                <a:gd name="connsiteX36" fmla="*/ 2115406 w 2980266"/>
                <a:gd name="connsiteY36" fmla="*/ 475169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80266" h="2980266">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chemeClr val="accent4"/>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33039" tIns="1081460" rIns="933039" bIns="1159643" numCol="1" spcCol="1270" anchor="ctr" anchorCtr="0">
              <a:noAutofit/>
            </a:bodyPr>
            <a:lstStyle/>
            <a:p>
              <a:pPr marL="0" marR="0" lvl="0" indent="0" algn="ctr" defTabSz="1200150" rtl="0" eaLnBrk="1" fontAlgn="auto" latinLnBrk="0" hangingPunct="1">
                <a:lnSpc>
                  <a:spcPct val="90000"/>
                </a:lnSpc>
                <a:spcBef>
                  <a:spcPct val="0"/>
                </a:spcBef>
                <a:spcAft>
                  <a:spcPct val="35000"/>
                </a:spcAft>
                <a:buClrTx/>
                <a:buSzTx/>
                <a:buFontTx/>
                <a:buNone/>
                <a:tabLst/>
                <a:defRPr/>
              </a:pPr>
              <a:r>
                <a:rPr kumimoji="0" lang="en-GB" sz="2700" b="1" i="0" u="none" strike="noStrike" kern="1200" cap="none" spc="0" normalizeH="0" baseline="0" noProof="0" dirty="0">
                  <a:ln>
                    <a:noFill/>
                  </a:ln>
                  <a:solidFill>
                    <a:prstClr val="white"/>
                  </a:solidFill>
                  <a:effectLst/>
                  <a:uLnTx/>
                  <a:uFillTx/>
                  <a:latin typeface="Roboto"/>
                  <a:ea typeface="+mn-ea"/>
                  <a:cs typeface="+mn-cs"/>
                </a:rPr>
                <a:t>Innovation</a:t>
              </a:r>
              <a:endParaRPr kumimoji="0" lang="en-GB" sz="2700" b="0" i="0" u="none" strike="noStrike" kern="1200" cap="none" spc="0" normalizeH="0" baseline="0" noProof="0" dirty="0">
                <a:ln>
                  <a:noFill/>
                </a:ln>
                <a:solidFill>
                  <a:prstClr val="white"/>
                </a:solidFill>
                <a:effectLst/>
                <a:uLnTx/>
                <a:uFillTx/>
                <a:latin typeface="Roboto"/>
                <a:ea typeface="+mn-ea"/>
                <a:cs typeface="+mn-cs"/>
              </a:endParaRPr>
            </a:p>
          </p:txBody>
        </p:sp>
        <p:sp>
          <p:nvSpPr>
            <p:cNvPr id="5" name="Freeform: Shape 4">
              <a:extLst>
                <a:ext uri="{FF2B5EF4-FFF2-40B4-BE49-F238E27FC236}">
                  <a16:creationId xmlns:a16="http://schemas.microsoft.com/office/drawing/2014/main" id="{B21DC07E-2C77-46F5-1164-1B3D5F123EAF}"/>
                </a:ext>
              </a:extLst>
            </p:cNvPr>
            <p:cNvSpPr/>
            <p:nvPr/>
          </p:nvSpPr>
          <p:spPr>
            <a:xfrm>
              <a:off x="3868112" y="3173306"/>
              <a:ext cx="2167466" cy="2167466"/>
            </a:xfrm>
            <a:custGeom>
              <a:avLst/>
              <a:gdLst>
                <a:gd name="connsiteX0" fmla="*/ 1621800 w 2167466"/>
                <a:gd name="connsiteY0" fmla="*/ 548964 h 2167466"/>
                <a:gd name="connsiteX1" fmla="*/ 1941574 w 2167466"/>
                <a:gd name="connsiteY1" fmla="*/ 452590 h 2167466"/>
                <a:gd name="connsiteX2" fmla="*/ 2059240 w 2167466"/>
                <a:gd name="connsiteY2" fmla="*/ 656392 h 2167466"/>
                <a:gd name="connsiteX3" fmla="*/ 1815890 w 2167466"/>
                <a:gd name="connsiteY3" fmla="*/ 885138 h 2167466"/>
                <a:gd name="connsiteX4" fmla="*/ 1815890 w 2167466"/>
                <a:gd name="connsiteY4" fmla="*/ 1282328 h 2167466"/>
                <a:gd name="connsiteX5" fmla="*/ 2059240 w 2167466"/>
                <a:gd name="connsiteY5" fmla="*/ 1511074 h 2167466"/>
                <a:gd name="connsiteX6" fmla="*/ 1941574 w 2167466"/>
                <a:gd name="connsiteY6" fmla="*/ 1714876 h 2167466"/>
                <a:gd name="connsiteX7" fmla="*/ 1621800 w 2167466"/>
                <a:gd name="connsiteY7" fmla="*/ 1618502 h 2167466"/>
                <a:gd name="connsiteX8" fmla="*/ 1277823 w 2167466"/>
                <a:gd name="connsiteY8" fmla="*/ 1817097 h 2167466"/>
                <a:gd name="connsiteX9" fmla="*/ 1201398 w 2167466"/>
                <a:gd name="connsiteY9" fmla="*/ 2142217 h 2167466"/>
                <a:gd name="connsiteX10" fmla="*/ 966068 w 2167466"/>
                <a:gd name="connsiteY10" fmla="*/ 2142217 h 2167466"/>
                <a:gd name="connsiteX11" fmla="*/ 889643 w 2167466"/>
                <a:gd name="connsiteY11" fmla="*/ 1817097 h 2167466"/>
                <a:gd name="connsiteX12" fmla="*/ 545666 w 2167466"/>
                <a:gd name="connsiteY12" fmla="*/ 1618502 h 2167466"/>
                <a:gd name="connsiteX13" fmla="*/ 225892 w 2167466"/>
                <a:gd name="connsiteY13" fmla="*/ 1714876 h 2167466"/>
                <a:gd name="connsiteX14" fmla="*/ 108226 w 2167466"/>
                <a:gd name="connsiteY14" fmla="*/ 1511074 h 2167466"/>
                <a:gd name="connsiteX15" fmla="*/ 351576 w 2167466"/>
                <a:gd name="connsiteY15" fmla="*/ 1282328 h 2167466"/>
                <a:gd name="connsiteX16" fmla="*/ 351576 w 2167466"/>
                <a:gd name="connsiteY16" fmla="*/ 885138 h 2167466"/>
                <a:gd name="connsiteX17" fmla="*/ 108226 w 2167466"/>
                <a:gd name="connsiteY17" fmla="*/ 656392 h 2167466"/>
                <a:gd name="connsiteX18" fmla="*/ 225892 w 2167466"/>
                <a:gd name="connsiteY18" fmla="*/ 452590 h 2167466"/>
                <a:gd name="connsiteX19" fmla="*/ 545666 w 2167466"/>
                <a:gd name="connsiteY19" fmla="*/ 548964 h 2167466"/>
                <a:gd name="connsiteX20" fmla="*/ 889643 w 2167466"/>
                <a:gd name="connsiteY20" fmla="*/ 350369 h 2167466"/>
                <a:gd name="connsiteX21" fmla="*/ 966068 w 2167466"/>
                <a:gd name="connsiteY21" fmla="*/ 25249 h 2167466"/>
                <a:gd name="connsiteX22" fmla="*/ 1201398 w 2167466"/>
                <a:gd name="connsiteY22" fmla="*/ 25249 h 2167466"/>
                <a:gd name="connsiteX23" fmla="*/ 1277823 w 2167466"/>
                <a:gd name="connsiteY23" fmla="*/ 350369 h 2167466"/>
                <a:gd name="connsiteX24" fmla="*/ 1621800 w 2167466"/>
                <a:gd name="connsiteY24" fmla="*/ 548964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67466" h="2167466">
                  <a:moveTo>
                    <a:pt x="1621800" y="548964"/>
                  </a:moveTo>
                  <a:lnTo>
                    <a:pt x="1941574" y="452590"/>
                  </a:lnTo>
                  <a:lnTo>
                    <a:pt x="2059240" y="656392"/>
                  </a:lnTo>
                  <a:lnTo>
                    <a:pt x="1815890" y="885138"/>
                  </a:lnTo>
                  <a:cubicBezTo>
                    <a:pt x="1851165" y="1015185"/>
                    <a:pt x="1851165" y="1152281"/>
                    <a:pt x="1815890" y="1282328"/>
                  </a:cubicBezTo>
                  <a:lnTo>
                    <a:pt x="2059240" y="1511074"/>
                  </a:lnTo>
                  <a:lnTo>
                    <a:pt x="1941574" y="1714876"/>
                  </a:lnTo>
                  <a:lnTo>
                    <a:pt x="1621800" y="1618502"/>
                  </a:lnTo>
                  <a:cubicBezTo>
                    <a:pt x="1526813" y="1714075"/>
                    <a:pt x="1408085" y="1782623"/>
                    <a:pt x="1277823" y="1817097"/>
                  </a:cubicBezTo>
                  <a:lnTo>
                    <a:pt x="1201398" y="2142217"/>
                  </a:lnTo>
                  <a:lnTo>
                    <a:pt x="966068" y="2142217"/>
                  </a:lnTo>
                  <a:lnTo>
                    <a:pt x="889643" y="1817097"/>
                  </a:lnTo>
                  <a:cubicBezTo>
                    <a:pt x="759381" y="1782622"/>
                    <a:pt x="640653" y="1714074"/>
                    <a:pt x="545666" y="1618502"/>
                  </a:cubicBezTo>
                  <a:lnTo>
                    <a:pt x="225892" y="1714876"/>
                  </a:lnTo>
                  <a:lnTo>
                    <a:pt x="108226" y="1511074"/>
                  </a:lnTo>
                  <a:lnTo>
                    <a:pt x="351576" y="1282328"/>
                  </a:lnTo>
                  <a:cubicBezTo>
                    <a:pt x="316301" y="1152281"/>
                    <a:pt x="316301" y="1015185"/>
                    <a:pt x="351576" y="885138"/>
                  </a:cubicBezTo>
                  <a:lnTo>
                    <a:pt x="108226" y="656392"/>
                  </a:lnTo>
                  <a:lnTo>
                    <a:pt x="225892" y="452590"/>
                  </a:lnTo>
                  <a:lnTo>
                    <a:pt x="545666" y="548964"/>
                  </a:lnTo>
                  <a:cubicBezTo>
                    <a:pt x="640653" y="453391"/>
                    <a:pt x="759381" y="384843"/>
                    <a:pt x="889643" y="350369"/>
                  </a:cubicBezTo>
                  <a:lnTo>
                    <a:pt x="966068" y="25249"/>
                  </a:lnTo>
                  <a:lnTo>
                    <a:pt x="1201398" y="25249"/>
                  </a:lnTo>
                  <a:lnTo>
                    <a:pt x="1277823" y="350369"/>
                  </a:lnTo>
                  <a:cubicBezTo>
                    <a:pt x="1408085" y="384844"/>
                    <a:pt x="1526813" y="453392"/>
                    <a:pt x="1621800" y="548964"/>
                  </a:cubicBezTo>
                  <a:close/>
                </a:path>
              </a:pathLst>
            </a:custGeom>
          </p:spPr>
          <p:style>
            <a:lnRef idx="2">
              <a:schemeClr val="lt1">
                <a:hueOff val="0"/>
                <a:satOff val="0"/>
                <a:lumOff val="0"/>
                <a:alphaOff val="0"/>
              </a:schemeClr>
            </a:lnRef>
            <a:fillRef idx="1">
              <a:schemeClr val="accent2">
                <a:hueOff val="-5445231"/>
                <a:satOff val="0"/>
                <a:lumOff val="14607"/>
                <a:alphaOff val="0"/>
              </a:schemeClr>
            </a:fillRef>
            <a:effectRef idx="0">
              <a:schemeClr val="accent2">
                <a:hueOff val="-5445231"/>
                <a:satOff val="0"/>
                <a:lumOff val="14607"/>
                <a:alphaOff val="0"/>
              </a:schemeClr>
            </a:effectRef>
            <a:fontRef idx="minor">
              <a:schemeClr val="lt1"/>
            </a:fontRef>
          </p:style>
          <p:txBody>
            <a:bodyPr spcFirstLastPara="0" vert="horz" wrap="square" lIns="852789" tIns="857736" rIns="852789" bIns="857736" numCol="1" spcCol="1270" anchor="ctr" anchorCtr="0">
              <a:noAutofit/>
            </a:bodyPr>
            <a:lstStyle/>
            <a:p>
              <a:pPr marL="0" marR="0" lvl="0" indent="0" algn="ctr" defTabSz="1200150" rtl="0" eaLnBrk="1" fontAlgn="auto" latinLnBrk="0" hangingPunct="1">
                <a:lnSpc>
                  <a:spcPct val="90000"/>
                </a:lnSpc>
                <a:spcBef>
                  <a:spcPct val="0"/>
                </a:spcBef>
                <a:spcAft>
                  <a:spcPct val="35000"/>
                </a:spcAft>
                <a:buClrTx/>
                <a:buSzTx/>
                <a:buFontTx/>
                <a:buNone/>
                <a:tabLst/>
                <a:defRPr/>
              </a:pPr>
              <a:r>
                <a:rPr kumimoji="0" lang="en-GB" sz="2700" b="0" i="0" u="none" strike="noStrike" kern="1200" cap="none" spc="0" normalizeH="0" baseline="0" noProof="0" dirty="0">
                  <a:ln>
                    <a:noFill/>
                  </a:ln>
                  <a:solidFill>
                    <a:prstClr val="white"/>
                  </a:solidFill>
                  <a:effectLst/>
                  <a:uLnTx/>
                  <a:uFillTx/>
                  <a:latin typeface="Roboto Medium"/>
                  <a:ea typeface="Times New Roman" panose="02020603050405020304" pitchFamily="18" charset="0"/>
                  <a:cs typeface="+mn-cs"/>
                </a:rPr>
                <a:t>Research</a:t>
              </a:r>
              <a:endParaRPr kumimoji="0" lang="en-GB" sz="2700" b="0" i="0" u="none" strike="noStrike" kern="1200" cap="none" spc="0" normalizeH="0" baseline="0" noProof="0" dirty="0">
                <a:ln>
                  <a:noFill/>
                </a:ln>
                <a:solidFill>
                  <a:prstClr val="white"/>
                </a:solidFill>
                <a:effectLst/>
                <a:uLnTx/>
                <a:uFillTx/>
                <a:latin typeface="Roboto"/>
                <a:ea typeface="+mn-ea"/>
                <a:cs typeface="+mn-cs"/>
              </a:endParaRPr>
            </a:p>
          </p:txBody>
        </p:sp>
        <p:sp>
          <p:nvSpPr>
            <p:cNvPr id="6" name="Freeform: Shape 5">
              <a:extLst>
                <a:ext uri="{FF2B5EF4-FFF2-40B4-BE49-F238E27FC236}">
                  <a16:creationId xmlns:a16="http://schemas.microsoft.com/office/drawing/2014/main" id="{537129E0-546D-7CD1-E43D-08EAF749EF1F}"/>
                </a:ext>
              </a:extLst>
            </p:cNvPr>
            <p:cNvSpPr/>
            <p:nvPr/>
          </p:nvSpPr>
          <p:spPr>
            <a:xfrm>
              <a:off x="4843471" y="1439332"/>
              <a:ext cx="2600961" cy="2600961"/>
            </a:xfrm>
            <a:custGeom>
              <a:avLst/>
              <a:gdLst>
                <a:gd name="connsiteX0" fmla="*/ 1589033 w 2123675"/>
                <a:gd name="connsiteY0" fmla="*/ 537873 h 2123675"/>
                <a:gd name="connsiteX1" fmla="*/ 1902347 w 2123675"/>
                <a:gd name="connsiteY1" fmla="*/ 443446 h 2123675"/>
                <a:gd name="connsiteX2" fmla="*/ 2017635 w 2123675"/>
                <a:gd name="connsiteY2" fmla="*/ 643130 h 2123675"/>
                <a:gd name="connsiteX3" fmla="*/ 1779202 w 2123675"/>
                <a:gd name="connsiteY3" fmla="*/ 867255 h 2123675"/>
                <a:gd name="connsiteX4" fmla="*/ 1779202 w 2123675"/>
                <a:gd name="connsiteY4" fmla="*/ 1256420 h 2123675"/>
                <a:gd name="connsiteX5" fmla="*/ 2017635 w 2123675"/>
                <a:gd name="connsiteY5" fmla="*/ 1480545 h 2123675"/>
                <a:gd name="connsiteX6" fmla="*/ 1902347 w 2123675"/>
                <a:gd name="connsiteY6" fmla="*/ 1680229 h 2123675"/>
                <a:gd name="connsiteX7" fmla="*/ 1589033 w 2123675"/>
                <a:gd name="connsiteY7" fmla="*/ 1585802 h 2123675"/>
                <a:gd name="connsiteX8" fmla="*/ 1252006 w 2123675"/>
                <a:gd name="connsiteY8" fmla="*/ 1780385 h 2123675"/>
                <a:gd name="connsiteX9" fmla="*/ 1177125 w 2123675"/>
                <a:gd name="connsiteY9" fmla="*/ 2098936 h 2123675"/>
                <a:gd name="connsiteX10" fmla="*/ 946550 w 2123675"/>
                <a:gd name="connsiteY10" fmla="*/ 2098936 h 2123675"/>
                <a:gd name="connsiteX11" fmla="*/ 871669 w 2123675"/>
                <a:gd name="connsiteY11" fmla="*/ 1780385 h 2123675"/>
                <a:gd name="connsiteX12" fmla="*/ 534642 w 2123675"/>
                <a:gd name="connsiteY12" fmla="*/ 1585802 h 2123675"/>
                <a:gd name="connsiteX13" fmla="*/ 221328 w 2123675"/>
                <a:gd name="connsiteY13" fmla="*/ 1680229 h 2123675"/>
                <a:gd name="connsiteX14" fmla="*/ 106040 w 2123675"/>
                <a:gd name="connsiteY14" fmla="*/ 1480545 h 2123675"/>
                <a:gd name="connsiteX15" fmla="*/ 344473 w 2123675"/>
                <a:gd name="connsiteY15" fmla="*/ 1256420 h 2123675"/>
                <a:gd name="connsiteX16" fmla="*/ 344473 w 2123675"/>
                <a:gd name="connsiteY16" fmla="*/ 867255 h 2123675"/>
                <a:gd name="connsiteX17" fmla="*/ 106040 w 2123675"/>
                <a:gd name="connsiteY17" fmla="*/ 643130 h 2123675"/>
                <a:gd name="connsiteX18" fmla="*/ 221328 w 2123675"/>
                <a:gd name="connsiteY18" fmla="*/ 443446 h 2123675"/>
                <a:gd name="connsiteX19" fmla="*/ 534642 w 2123675"/>
                <a:gd name="connsiteY19" fmla="*/ 537873 h 2123675"/>
                <a:gd name="connsiteX20" fmla="*/ 871669 w 2123675"/>
                <a:gd name="connsiteY20" fmla="*/ 343290 h 2123675"/>
                <a:gd name="connsiteX21" fmla="*/ 946550 w 2123675"/>
                <a:gd name="connsiteY21" fmla="*/ 24739 h 2123675"/>
                <a:gd name="connsiteX22" fmla="*/ 1177125 w 2123675"/>
                <a:gd name="connsiteY22" fmla="*/ 24739 h 2123675"/>
                <a:gd name="connsiteX23" fmla="*/ 1252006 w 2123675"/>
                <a:gd name="connsiteY23" fmla="*/ 343290 h 2123675"/>
                <a:gd name="connsiteX24" fmla="*/ 1589033 w 2123675"/>
                <a:gd name="connsiteY24" fmla="*/ 537873 h 2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3675" h="2123675">
                  <a:moveTo>
                    <a:pt x="1366897" y="537190"/>
                  </a:moveTo>
                  <a:lnTo>
                    <a:pt x="1594045" y="396507"/>
                  </a:lnTo>
                  <a:lnTo>
                    <a:pt x="1727168" y="529630"/>
                  </a:lnTo>
                  <a:lnTo>
                    <a:pt x="1586485" y="756778"/>
                  </a:lnTo>
                  <a:cubicBezTo>
                    <a:pt x="1640670" y="849967"/>
                    <a:pt x="1669056" y="955907"/>
                    <a:pt x="1668725" y="1063703"/>
                  </a:cubicBezTo>
                  <a:lnTo>
                    <a:pt x="1904134" y="1190078"/>
                  </a:lnTo>
                  <a:lnTo>
                    <a:pt x="1855408" y="1371927"/>
                  </a:lnTo>
                  <a:lnTo>
                    <a:pt x="1588350" y="1363666"/>
                  </a:lnTo>
                  <a:cubicBezTo>
                    <a:pt x="1534739" y="1457186"/>
                    <a:pt x="1457186" y="1534739"/>
                    <a:pt x="1363666" y="1588351"/>
                  </a:cubicBezTo>
                  <a:lnTo>
                    <a:pt x="1371926" y="1855408"/>
                  </a:lnTo>
                  <a:lnTo>
                    <a:pt x="1190078" y="1904134"/>
                  </a:lnTo>
                  <a:lnTo>
                    <a:pt x="1063703" y="1668725"/>
                  </a:lnTo>
                  <a:cubicBezTo>
                    <a:pt x="955907" y="1669057"/>
                    <a:pt x="849967" y="1640670"/>
                    <a:pt x="756778" y="1586485"/>
                  </a:cubicBezTo>
                  <a:lnTo>
                    <a:pt x="529630" y="1727168"/>
                  </a:lnTo>
                  <a:lnTo>
                    <a:pt x="396507" y="1594045"/>
                  </a:lnTo>
                  <a:lnTo>
                    <a:pt x="537190" y="1366897"/>
                  </a:lnTo>
                  <a:cubicBezTo>
                    <a:pt x="483005" y="1273708"/>
                    <a:pt x="454619" y="1167768"/>
                    <a:pt x="454950" y="1059972"/>
                  </a:cubicBezTo>
                  <a:lnTo>
                    <a:pt x="219541" y="933597"/>
                  </a:lnTo>
                  <a:lnTo>
                    <a:pt x="268267" y="751748"/>
                  </a:lnTo>
                  <a:lnTo>
                    <a:pt x="535325" y="760009"/>
                  </a:lnTo>
                  <a:cubicBezTo>
                    <a:pt x="588936" y="666489"/>
                    <a:pt x="666489" y="588936"/>
                    <a:pt x="760009" y="535324"/>
                  </a:cubicBezTo>
                  <a:lnTo>
                    <a:pt x="751749" y="268267"/>
                  </a:lnTo>
                  <a:lnTo>
                    <a:pt x="933597" y="219541"/>
                  </a:lnTo>
                  <a:lnTo>
                    <a:pt x="1059972" y="454950"/>
                  </a:lnTo>
                  <a:cubicBezTo>
                    <a:pt x="1167768" y="454618"/>
                    <a:pt x="1273708" y="483005"/>
                    <a:pt x="1366897" y="537190"/>
                  </a:cubicBezTo>
                  <a:close/>
                </a:path>
              </a:pathLst>
            </a:custGeom>
          </p:spPr>
          <p:style>
            <a:lnRef idx="2">
              <a:schemeClr val="lt1">
                <a:hueOff val="0"/>
                <a:satOff val="0"/>
                <a:lumOff val="0"/>
                <a:alphaOff val="0"/>
              </a:schemeClr>
            </a:lnRef>
            <a:fillRef idx="1">
              <a:schemeClr val="accent2">
                <a:hueOff val="-10890461"/>
                <a:satOff val="0"/>
                <a:lumOff val="29215"/>
                <a:alphaOff val="0"/>
              </a:schemeClr>
            </a:fillRef>
            <a:effectRef idx="0">
              <a:schemeClr val="accent2">
                <a:hueOff val="-10890461"/>
                <a:satOff val="0"/>
                <a:lumOff val="29215"/>
                <a:alphaOff val="0"/>
              </a:schemeClr>
            </a:effectRef>
            <a:fontRef idx="minor">
              <a:schemeClr val="lt1"/>
            </a:fontRef>
          </p:style>
          <p:txBody>
            <a:bodyPr spcFirstLastPara="0" vert="horz" wrap="square" lIns="1090931" tIns="1090931" rIns="1090932" bIns="1090932" numCol="1" spcCol="1270" anchor="ctr" anchorCtr="0">
              <a:noAutofit/>
            </a:bodyPr>
            <a:lstStyle/>
            <a:p>
              <a:pPr marL="0" marR="0" lvl="0" indent="0" algn="ctr" defTabSz="1200150" rtl="0" eaLnBrk="1" fontAlgn="auto" latinLnBrk="0" hangingPunct="1">
                <a:lnSpc>
                  <a:spcPct val="90000"/>
                </a:lnSpc>
                <a:spcBef>
                  <a:spcPct val="0"/>
                </a:spcBef>
                <a:spcAft>
                  <a:spcPct val="35000"/>
                </a:spcAft>
                <a:buClrTx/>
                <a:buSzTx/>
                <a:buFontTx/>
                <a:buNone/>
                <a:tabLst/>
                <a:defRPr/>
              </a:pPr>
              <a:r>
                <a:rPr kumimoji="0" lang="en-GB" sz="2700" b="1" i="0" u="none" strike="noStrike" kern="1200" cap="none" spc="0" normalizeH="0" baseline="0" noProof="0" dirty="0">
                  <a:ln>
                    <a:noFill/>
                  </a:ln>
                  <a:solidFill>
                    <a:prstClr val="white"/>
                  </a:solidFill>
                  <a:effectLst/>
                  <a:uLnTx/>
                  <a:uFillTx/>
                  <a:latin typeface="Roboto"/>
                  <a:ea typeface="+mn-ea"/>
                  <a:cs typeface="+mn-cs"/>
                </a:rPr>
                <a:t>Problem solving</a:t>
              </a:r>
              <a:endParaRPr kumimoji="0" lang="en-GB" sz="2700" b="0" i="0" u="none" strike="noStrike" kern="1200" cap="none" spc="0" normalizeH="0" baseline="0" noProof="0" dirty="0">
                <a:ln>
                  <a:noFill/>
                </a:ln>
                <a:solidFill>
                  <a:prstClr val="white"/>
                </a:solidFill>
                <a:effectLst/>
                <a:uLnTx/>
                <a:uFillTx/>
                <a:latin typeface="Roboto"/>
                <a:ea typeface="+mn-ea"/>
                <a:cs typeface="+mn-cs"/>
              </a:endParaRPr>
            </a:p>
          </p:txBody>
        </p:sp>
      </p:grpSp>
      <p:sp>
        <p:nvSpPr>
          <p:cNvPr id="11" name="Freeform: Shape 10">
            <a:extLst>
              <a:ext uri="{FF2B5EF4-FFF2-40B4-BE49-F238E27FC236}">
                <a16:creationId xmlns:a16="http://schemas.microsoft.com/office/drawing/2014/main" id="{3471DDE9-5634-B74D-4BFD-0BE1939C6B0A}"/>
              </a:ext>
            </a:extLst>
          </p:cNvPr>
          <p:cNvSpPr/>
          <p:nvPr/>
        </p:nvSpPr>
        <p:spPr>
          <a:xfrm>
            <a:off x="1364328" y="4899518"/>
            <a:ext cx="5331918" cy="5418593"/>
          </a:xfrm>
          <a:custGeom>
            <a:avLst/>
            <a:gdLst>
              <a:gd name="connsiteX0" fmla="*/ 1589033 w 2123675"/>
              <a:gd name="connsiteY0" fmla="*/ 537873 h 2123675"/>
              <a:gd name="connsiteX1" fmla="*/ 1902347 w 2123675"/>
              <a:gd name="connsiteY1" fmla="*/ 443446 h 2123675"/>
              <a:gd name="connsiteX2" fmla="*/ 2017635 w 2123675"/>
              <a:gd name="connsiteY2" fmla="*/ 643130 h 2123675"/>
              <a:gd name="connsiteX3" fmla="*/ 1779202 w 2123675"/>
              <a:gd name="connsiteY3" fmla="*/ 867255 h 2123675"/>
              <a:gd name="connsiteX4" fmla="*/ 1779202 w 2123675"/>
              <a:gd name="connsiteY4" fmla="*/ 1256420 h 2123675"/>
              <a:gd name="connsiteX5" fmla="*/ 2017635 w 2123675"/>
              <a:gd name="connsiteY5" fmla="*/ 1480545 h 2123675"/>
              <a:gd name="connsiteX6" fmla="*/ 1902347 w 2123675"/>
              <a:gd name="connsiteY6" fmla="*/ 1680229 h 2123675"/>
              <a:gd name="connsiteX7" fmla="*/ 1589033 w 2123675"/>
              <a:gd name="connsiteY7" fmla="*/ 1585802 h 2123675"/>
              <a:gd name="connsiteX8" fmla="*/ 1252006 w 2123675"/>
              <a:gd name="connsiteY8" fmla="*/ 1780385 h 2123675"/>
              <a:gd name="connsiteX9" fmla="*/ 1177125 w 2123675"/>
              <a:gd name="connsiteY9" fmla="*/ 2098936 h 2123675"/>
              <a:gd name="connsiteX10" fmla="*/ 946550 w 2123675"/>
              <a:gd name="connsiteY10" fmla="*/ 2098936 h 2123675"/>
              <a:gd name="connsiteX11" fmla="*/ 871669 w 2123675"/>
              <a:gd name="connsiteY11" fmla="*/ 1780385 h 2123675"/>
              <a:gd name="connsiteX12" fmla="*/ 534642 w 2123675"/>
              <a:gd name="connsiteY12" fmla="*/ 1585802 h 2123675"/>
              <a:gd name="connsiteX13" fmla="*/ 221328 w 2123675"/>
              <a:gd name="connsiteY13" fmla="*/ 1680229 h 2123675"/>
              <a:gd name="connsiteX14" fmla="*/ 106040 w 2123675"/>
              <a:gd name="connsiteY14" fmla="*/ 1480545 h 2123675"/>
              <a:gd name="connsiteX15" fmla="*/ 344473 w 2123675"/>
              <a:gd name="connsiteY15" fmla="*/ 1256420 h 2123675"/>
              <a:gd name="connsiteX16" fmla="*/ 344473 w 2123675"/>
              <a:gd name="connsiteY16" fmla="*/ 867255 h 2123675"/>
              <a:gd name="connsiteX17" fmla="*/ 106040 w 2123675"/>
              <a:gd name="connsiteY17" fmla="*/ 643130 h 2123675"/>
              <a:gd name="connsiteX18" fmla="*/ 221328 w 2123675"/>
              <a:gd name="connsiteY18" fmla="*/ 443446 h 2123675"/>
              <a:gd name="connsiteX19" fmla="*/ 534642 w 2123675"/>
              <a:gd name="connsiteY19" fmla="*/ 537873 h 2123675"/>
              <a:gd name="connsiteX20" fmla="*/ 871669 w 2123675"/>
              <a:gd name="connsiteY20" fmla="*/ 343290 h 2123675"/>
              <a:gd name="connsiteX21" fmla="*/ 946550 w 2123675"/>
              <a:gd name="connsiteY21" fmla="*/ 24739 h 2123675"/>
              <a:gd name="connsiteX22" fmla="*/ 1177125 w 2123675"/>
              <a:gd name="connsiteY22" fmla="*/ 24739 h 2123675"/>
              <a:gd name="connsiteX23" fmla="*/ 1252006 w 2123675"/>
              <a:gd name="connsiteY23" fmla="*/ 343290 h 2123675"/>
              <a:gd name="connsiteX24" fmla="*/ 1589033 w 2123675"/>
              <a:gd name="connsiteY24" fmla="*/ 537873 h 2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3675" h="2123675">
                <a:moveTo>
                  <a:pt x="1366897" y="537190"/>
                </a:moveTo>
                <a:lnTo>
                  <a:pt x="1594045" y="396507"/>
                </a:lnTo>
                <a:lnTo>
                  <a:pt x="1727168" y="529630"/>
                </a:lnTo>
                <a:lnTo>
                  <a:pt x="1586485" y="756778"/>
                </a:lnTo>
                <a:cubicBezTo>
                  <a:pt x="1640670" y="849967"/>
                  <a:pt x="1669056" y="955907"/>
                  <a:pt x="1668725" y="1063703"/>
                </a:cubicBezTo>
                <a:lnTo>
                  <a:pt x="1904134" y="1190078"/>
                </a:lnTo>
                <a:lnTo>
                  <a:pt x="1855408" y="1371927"/>
                </a:lnTo>
                <a:lnTo>
                  <a:pt x="1588350" y="1363666"/>
                </a:lnTo>
                <a:cubicBezTo>
                  <a:pt x="1534739" y="1457186"/>
                  <a:pt x="1457186" y="1534739"/>
                  <a:pt x="1363666" y="1588351"/>
                </a:cubicBezTo>
                <a:lnTo>
                  <a:pt x="1371926" y="1855408"/>
                </a:lnTo>
                <a:lnTo>
                  <a:pt x="1190078" y="1904134"/>
                </a:lnTo>
                <a:lnTo>
                  <a:pt x="1063703" y="1668725"/>
                </a:lnTo>
                <a:cubicBezTo>
                  <a:pt x="955907" y="1669057"/>
                  <a:pt x="849967" y="1640670"/>
                  <a:pt x="756778" y="1586485"/>
                </a:cubicBezTo>
                <a:lnTo>
                  <a:pt x="529630" y="1727168"/>
                </a:lnTo>
                <a:lnTo>
                  <a:pt x="396507" y="1594045"/>
                </a:lnTo>
                <a:lnTo>
                  <a:pt x="537190" y="1366897"/>
                </a:lnTo>
                <a:cubicBezTo>
                  <a:pt x="483005" y="1273708"/>
                  <a:pt x="454619" y="1167768"/>
                  <a:pt x="454950" y="1059972"/>
                </a:cubicBezTo>
                <a:lnTo>
                  <a:pt x="219541" y="933597"/>
                </a:lnTo>
                <a:lnTo>
                  <a:pt x="268267" y="751748"/>
                </a:lnTo>
                <a:lnTo>
                  <a:pt x="535325" y="760009"/>
                </a:lnTo>
                <a:cubicBezTo>
                  <a:pt x="588936" y="666489"/>
                  <a:pt x="666489" y="588936"/>
                  <a:pt x="760009" y="535324"/>
                </a:cubicBezTo>
                <a:lnTo>
                  <a:pt x="751749" y="268267"/>
                </a:lnTo>
                <a:lnTo>
                  <a:pt x="933597" y="219541"/>
                </a:lnTo>
                <a:lnTo>
                  <a:pt x="1059972" y="454950"/>
                </a:lnTo>
                <a:cubicBezTo>
                  <a:pt x="1167768" y="454618"/>
                  <a:pt x="1273708" y="483005"/>
                  <a:pt x="1366897" y="537190"/>
                </a:cubicBezTo>
                <a:close/>
              </a:path>
            </a:pathLst>
          </a:custGeom>
          <a:solidFill>
            <a:schemeClr val="accent6"/>
          </a:solidFill>
        </p:spPr>
        <p:style>
          <a:lnRef idx="2">
            <a:schemeClr val="lt1">
              <a:hueOff val="0"/>
              <a:satOff val="0"/>
              <a:lumOff val="0"/>
              <a:alphaOff val="0"/>
            </a:schemeClr>
          </a:lnRef>
          <a:fillRef idx="1">
            <a:schemeClr val="accent2">
              <a:hueOff val="-10890461"/>
              <a:satOff val="0"/>
              <a:lumOff val="29215"/>
              <a:alphaOff val="0"/>
            </a:schemeClr>
          </a:fillRef>
          <a:effectRef idx="0">
            <a:schemeClr val="accent2">
              <a:hueOff val="-10890461"/>
              <a:satOff val="0"/>
              <a:lumOff val="29215"/>
              <a:alphaOff val="0"/>
            </a:schemeClr>
          </a:effectRef>
          <a:fontRef idx="minor">
            <a:schemeClr val="lt1"/>
          </a:fontRef>
        </p:style>
        <p:txBody>
          <a:bodyPr spcFirstLastPara="0" vert="horz" wrap="square" lIns="1090931" tIns="1090931" rIns="1090932" bIns="1090932" numCol="1" spcCol="1270" anchor="ctr" anchorCtr="0">
            <a:noAutofit/>
          </a:bodyPr>
          <a:lstStyle/>
          <a:p>
            <a:pPr marL="0" marR="0" lvl="0" indent="0" algn="ctr" defTabSz="1200150" rtl="0" eaLnBrk="1" fontAlgn="auto" latinLnBrk="0" hangingPunct="1">
              <a:lnSpc>
                <a:spcPct val="90000"/>
              </a:lnSpc>
              <a:spcBef>
                <a:spcPct val="0"/>
              </a:spcBef>
              <a:spcAft>
                <a:spcPct val="35000"/>
              </a:spcAft>
              <a:buClrTx/>
              <a:buSzTx/>
              <a:buFontTx/>
              <a:buNone/>
              <a:tabLst/>
              <a:defRPr/>
            </a:pPr>
            <a:r>
              <a:rPr kumimoji="0" lang="en-GB" sz="2700" b="1" i="0" u="none" strike="noStrike" kern="1200" cap="none" spc="0" normalizeH="0" baseline="0" noProof="0" dirty="0">
                <a:ln>
                  <a:noFill/>
                </a:ln>
                <a:solidFill>
                  <a:prstClr val="white"/>
                </a:solidFill>
                <a:effectLst/>
                <a:uLnTx/>
                <a:uFillTx/>
                <a:latin typeface="Roboto"/>
                <a:ea typeface="+mn-ea"/>
                <a:cs typeface="+mn-cs"/>
              </a:rPr>
              <a:t>Communication</a:t>
            </a:r>
            <a:endParaRPr kumimoji="0" lang="en-GB" sz="2700" b="0" i="0" u="none" strike="noStrike" kern="1200" cap="none" spc="0" normalizeH="0" baseline="0" noProof="0" dirty="0">
              <a:ln>
                <a:noFill/>
              </a:ln>
              <a:solidFill>
                <a:prstClr val="white"/>
              </a:solidFill>
              <a:effectLst/>
              <a:uLnTx/>
              <a:uFillTx/>
              <a:latin typeface="Roboto"/>
              <a:ea typeface="+mn-ea"/>
              <a:cs typeface="+mn-cs"/>
            </a:endParaRPr>
          </a:p>
        </p:txBody>
      </p:sp>
      <p:sp>
        <p:nvSpPr>
          <p:cNvPr id="12" name="Freeform: Shape 11">
            <a:extLst>
              <a:ext uri="{FF2B5EF4-FFF2-40B4-BE49-F238E27FC236}">
                <a16:creationId xmlns:a16="http://schemas.microsoft.com/office/drawing/2014/main" id="{ADC23000-9AF3-E3C5-4D06-C15FBC08C7B7}"/>
              </a:ext>
            </a:extLst>
          </p:cNvPr>
          <p:cNvSpPr/>
          <p:nvPr/>
        </p:nvSpPr>
        <p:spPr>
          <a:xfrm>
            <a:off x="14062522" y="5450521"/>
            <a:ext cx="3703481" cy="3703481"/>
          </a:xfrm>
          <a:custGeom>
            <a:avLst/>
            <a:gdLst>
              <a:gd name="connsiteX0" fmla="*/ 1621800 w 2167466"/>
              <a:gd name="connsiteY0" fmla="*/ 548964 h 2167466"/>
              <a:gd name="connsiteX1" fmla="*/ 1941574 w 2167466"/>
              <a:gd name="connsiteY1" fmla="*/ 452590 h 2167466"/>
              <a:gd name="connsiteX2" fmla="*/ 2059240 w 2167466"/>
              <a:gd name="connsiteY2" fmla="*/ 656392 h 2167466"/>
              <a:gd name="connsiteX3" fmla="*/ 1815890 w 2167466"/>
              <a:gd name="connsiteY3" fmla="*/ 885138 h 2167466"/>
              <a:gd name="connsiteX4" fmla="*/ 1815890 w 2167466"/>
              <a:gd name="connsiteY4" fmla="*/ 1282328 h 2167466"/>
              <a:gd name="connsiteX5" fmla="*/ 2059240 w 2167466"/>
              <a:gd name="connsiteY5" fmla="*/ 1511074 h 2167466"/>
              <a:gd name="connsiteX6" fmla="*/ 1941574 w 2167466"/>
              <a:gd name="connsiteY6" fmla="*/ 1714876 h 2167466"/>
              <a:gd name="connsiteX7" fmla="*/ 1621800 w 2167466"/>
              <a:gd name="connsiteY7" fmla="*/ 1618502 h 2167466"/>
              <a:gd name="connsiteX8" fmla="*/ 1277823 w 2167466"/>
              <a:gd name="connsiteY8" fmla="*/ 1817097 h 2167466"/>
              <a:gd name="connsiteX9" fmla="*/ 1201398 w 2167466"/>
              <a:gd name="connsiteY9" fmla="*/ 2142217 h 2167466"/>
              <a:gd name="connsiteX10" fmla="*/ 966068 w 2167466"/>
              <a:gd name="connsiteY10" fmla="*/ 2142217 h 2167466"/>
              <a:gd name="connsiteX11" fmla="*/ 889643 w 2167466"/>
              <a:gd name="connsiteY11" fmla="*/ 1817097 h 2167466"/>
              <a:gd name="connsiteX12" fmla="*/ 545666 w 2167466"/>
              <a:gd name="connsiteY12" fmla="*/ 1618502 h 2167466"/>
              <a:gd name="connsiteX13" fmla="*/ 225892 w 2167466"/>
              <a:gd name="connsiteY13" fmla="*/ 1714876 h 2167466"/>
              <a:gd name="connsiteX14" fmla="*/ 108226 w 2167466"/>
              <a:gd name="connsiteY14" fmla="*/ 1511074 h 2167466"/>
              <a:gd name="connsiteX15" fmla="*/ 351576 w 2167466"/>
              <a:gd name="connsiteY15" fmla="*/ 1282328 h 2167466"/>
              <a:gd name="connsiteX16" fmla="*/ 351576 w 2167466"/>
              <a:gd name="connsiteY16" fmla="*/ 885138 h 2167466"/>
              <a:gd name="connsiteX17" fmla="*/ 108226 w 2167466"/>
              <a:gd name="connsiteY17" fmla="*/ 656392 h 2167466"/>
              <a:gd name="connsiteX18" fmla="*/ 225892 w 2167466"/>
              <a:gd name="connsiteY18" fmla="*/ 452590 h 2167466"/>
              <a:gd name="connsiteX19" fmla="*/ 545666 w 2167466"/>
              <a:gd name="connsiteY19" fmla="*/ 548964 h 2167466"/>
              <a:gd name="connsiteX20" fmla="*/ 889643 w 2167466"/>
              <a:gd name="connsiteY20" fmla="*/ 350369 h 2167466"/>
              <a:gd name="connsiteX21" fmla="*/ 966068 w 2167466"/>
              <a:gd name="connsiteY21" fmla="*/ 25249 h 2167466"/>
              <a:gd name="connsiteX22" fmla="*/ 1201398 w 2167466"/>
              <a:gd name="connsiteY22" fmla="*/ 25249 h 2167466"/>
              <a:gd name="connsiteX23" fmla="*/ 1277823 w 2167466"/>
              <a:gd name="connsiteY23" fmla="*/ 350369 h 2167466"/>
              <a:gd name="connsiteX24" fmla="*/ 1621800 w 2167466"/>
              <a:gd name="connsiteY24" fmla="*/ 548964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67466" h="2167466">
                <a:moveTo>
                  <a:pt x="1621800" y="548964"/>
                </a:moveTo>
                <a:lnTo>
                  <a:pt x="1941574" y="452590"/>
                </a:lnTo>
                <a:lnTo>
                  <a:pt x="2059240" y="656392"/>
                </a:lnTo>
                <a:lnTo>
                  <a:pt x="1815890" y="885138"/>
                </a:lnTo>
                <a:cubicBezTo>
                  <a:pt x="1851165" y="1015185"/>
                  <a:pt x="1851165" y="1152281"/>
                  <a:pt x="1815890" y="1282328"/>
                </a:cubicBezTo>
                <a:lnTo>
                  <a:pt x="2059240" y="1511074"/>
                </a:lnTo>
                <a:lnTo>
                  <a:pt x="1941574" y="1714876"/>
                </a:lnTo>
                <a:lnTo>
                  <a:pt x="1621800" y="1618502"/>
                </a:lnTo>
                <a:cubicBezTo>
                  <a:pt x="1526813" y="1714075"/>
                  <a:pt x="1408085" y="1782623"/>
                  <a:pt x="1277823" y="1817097"/>
                </a:cubicBezTo>
                <a:lnTo>
                  <a:pt x="1201398" y="2142217"/>
                </a:lnTo>
                <a:lnTo>
                  <a:pt x="966068" y="2142217"/>
                </a:lnTo>
                <a:lnTo>
                  <a:pt x="889643" y="1817097"/>
                </a:lnTo>
                <a:cubicBezTo>
                  <a:pt x="759381" y="1782622"/>
                  <a:pt x="640653" y="1714074"/>
                  <a:pt x="545666" y="1618502"/>
                </a:cubicBezTo>
                <a:lnTo>
                  <a:pt x="225892" y="1714876"/>
                </a:lnTo>
                <a:lnTo>
                  <a:pt x="108226" y="1511074"/>
                </a:lnTo>
                <a:lnTo>
                  <a:pt x="351576" y="1282328"/>
                </a:lnTo>
                <a:cubicBezTo>
                  <a:pt x="316301" y="1152281"/>
                  <a:pt x="316301" y="1015185"/>
                  <a:pt x="351576" y="885138"/>
                </a:cubicBezTo>
                <a:lnTo>
                  <a:pt x="108226" y="656392"/>
                </a:lnTo>
                <a:lnTo>
                  <a:pt x="225892" y="452590"/>
                </a:lnTo>
                <a:lnTo>
                  <a:pt x="545666" y="548964"/>
                </a:lnTo>
                <a:cubicBezTo>
                  <a:pt x="640653" y="453391"/>
                  <a:pt x="759381" y="384843"/>
                  <a:pt x="889643" y="350369"/>
                </a:cubicBezTo>
                <a:lnTo>
                  <a:pt x="966068" y="25249"/>
                </a:lnTo>
                <a:lnTo>
                  <a:pt x="1201398" y="25249"/>
                </a:lnTo>
                <a:lnTo>
                  <a:pt x="1277823" y="350369"/>
                </a:lnTo>
                <a:cubicBezTo>
                  <a:pt x="1408085" y="384844"/>
                  <a:pt x="1526813" y="453392"/>
                  <a:pt x="1621800" y="548964"/>
                </a:cubicBezTo>
                <a:close/>
              </a:path>
            </a:pathLst>
          </a:custGeom>
        </p:spPr>
        <p:style>
          <a:lnRef idx="2">
            <a:schemeClr val="lt1">
              <a:hueOff val="0"/>
              <a:satOff val="0"/>
              <a:lumOff val="0"/>
              <a:alphaOff val="0"/>
            </a:schemeClr>
          </a:lnRef>
          <a:fillRef idx="1">
            <a:schemeClr val="accent2">
              <a:hueOff val="-5445231"/>
              <a:satOff val="0"/>
              <a:lumOff val="14607"/>
              <a:alphaOff val="0"/>
            </a:schemeClr>
          </a:fillRef>
          <a:effectRef idx="0">
            <a:schemeClr val="accent2">
              <a:hueOff val="-5445231"/>
              <a:satOff val="0"/>
              <a:lumOff val="14607"/>
              <a:alphaOff val="0"/>
            </a:schemeClr>
          </a:effectRef>
          <a:fontRef idx="minor">
            <a:schemeClr val="lt1"/>
          </a:fontRef>
        </p:style>
        <p:txBody>
          <a:bodyPr spcFirstLastPara="0" vert="horz" wrap="square" lIns="852789" tIns="857736" rIns="852789" bIns="857736" numCol="1" spcCol="1270" anchor="ctr" anchorCtr="0">
            <a:noAutofit/>
          </a:bodyPr>
          <a:lstStyle/>
          <a:p>
            <a:pPr marL="0" marR="0" lvl="0" indent="0" algn="ctr" defTabSz="1200150" rtl="0" eaLnBrk="1" fontAlgn="auto" latinLnBrk="0" hangingPunct="1">
              <a:lnSpc>
                <a:spcPct val="90000"/>
              </a:lnSpc>
              <a:spcBef>
                <a:spcPct val="0"/>
              </a:spcBef>
              <a:spcAft>
                <a:spcPct val="35000"/>
              </a:spcAft>
              <a:buClrTx/>
              <a:buSzTx/>
              <a:buFontTx/>
              <a:buNone/>
              <a:tabLst/>
              <a:defRPr/>
            </a:pPr>
            <a:r>
              <a:rPr kumimoji="0" lang="en-GB" sz="2700" b="0" i="0" u="none" strike="noStrike" kern="1200" cap="none" spc="0" normalizeH="0" baseline="0" noProof="0" dirty="0">
                <a:ln>
                  <a:noFill/>
                </a:ln>
                <a:solidFill>
                  <a:prstClr val="white"/>
                </a:solidFill>
                <a:effectLst/>
                <a:uLnTx/>
                <a:uFillTx/>
                <a:latin typeface="Roboto Medium"/>
                <a:ea typeface="Times New Roman" panose="02020603050405020304" pitchFamily="18" charset="0"/>
                <a:cs typeface="+mn-cs"/>
              </a:rPr>
              <a:t>Teamwork</a:t>
            </a:r>
            <a:endParaRPr kumimoji="0" lang="en-GB" sz="2700" b="0" i="0" u="none" strike="noStrike" kern="1200" cap="none" spc="0" normalizeH="0" baseline="0" noProof="0" dirty="0">
              <a:ln>
                <a:noFill/>
              </a:ln>
              <a:solidFill>
                <a:prstClr val="white"/>
              </a:solidFill>
              <a:effectLst/>
              <a:uLnTx/>
              <a:uFillTx/>
              <a:latin typeface="Roboto"/>
              <a:ea typeface="+mn-ea"/>
              <a:cs typeface="+mn-cs"/>
            </a:endParaRPr>
          </a:p>
        </p:txBody>
      </p:sp>
      <p:sp>
        <p:nvSpPr>
          <p:cNvPr id="13" name="Freeform: Shape 12">
            <a:extLst>
              <a:ext uri="{FF2B5EF4-FFF2-40B4-BE49-F238E27FC236}">
                <a16:creationId xmlns:a16="http://schemas.microsoft.com/office/drawing/2014/main" id="{8C90A8CE-987F-FD86-B922-109D13452B2D}"/>
              </a:ext>
            </a:extLst>
          </p:cNvPr>
          <p:cNvSpPr/>
          <p:nvPr/>
        </p:nvSpPr>
        <p:spPr>
          <a:xfrm>
            <a:off x="371270" y="2258378"/>
            <a:ext cx="3846947" cy="3846947"/>
          </a:xfrm>
          <a:custGeom>
            <a:avLst/>
            <a:gdLst>
              <a:gd name="connsiteX0" fmla="*/ 2115406 w 2980266"/>
              <a:gd name="connsiteY0" fmla="*/ 475169 h 2980266"/>
              <a:gd name="connsiteX1" fmla="*/ 2347223 w 2980266"/>
              <a:gd name="connsiteY1" fmla="*/ 280641 h 2980266"/>
              <a:gd name="connsiteX2" fmla="*/ 2532418 w 2980266"/>
              <a:gd name="connsiteY2" fmla="*/ 436038 h 2980266"/>
              <a:gd name="connsiteX3" fmla="*/ 2381100 w 2980266"/>
              <a:gd name="connsiteY3" fmla="*/ 698113 h 2980266"/>
              <a:gd name="connsiteX4" fmla="*/ 2621526 w 2980266"/>
              <a:gd name="connsiteY4" fmla="*/ 1114543 h 2980266"/>
              <a:gd name="connsiteX5" fmla="*/ 2924149 w 2980266"/>
              <a:gd name="connsiteY5" fmla="*/ 1114535 h 2980266"/>
              <a:gd name="connsiteX6" fmla="*/ 2966129 w 2980266"/>
              <a:gd name="connsiteY6" fmla="*/ 1352617 h 2980266"/>
              <a:gd name="connsiteX7" fmla="*/ 2681754 w 2980266"/>
              <a:gd name="connsiteY7" fmla="*/ 1456113 h 2980266"/>
              <a:gd name="connsiteX8" fmla="*/ 2598255 w 2980266"/>
              <a:gd name="connsiteY8" fmla="*/ 1929659 h 2980266"/>
              <a:gd name="connsiteX9" fmla="*/ 2830082 w 2980266"/>
              <a:gd name="connsiteY9" fmla="*/ 2124176 h 2980266"/>
              <a:gd name="connsiteX10" fmla="*/ 2709205 w 2980266"/>
              <a:gd name="connsiteY10" fmla="*/ 2333542 h 2980266"/>
              <a:gd name="connsiteX11" fmla="*/ 2424835 w 2980266"/>
              <a:gd name="connsiteY11" fmla="*/ 2230031 h 2980266"/>
              <a:gd name="connsiteX12" fmla="*/ 2056481 w 2980266"/>
              <a:gd name="connsiteY12" fmla="*/ 2539116 h 2980266"/>
              <a:gd name="connsiteX13" fmla="*/ 2109039 w 2980266"/>
              <a:gd name="connsiteY13" fmla="*/ 2837141 h 2980266"/>
              <a:gd name="connsiteX14" fmla="*/ 1881863 w 2980266"/>
              <a:gd name="connsiteY14" fmla="*/ 2919826 h 2980266"/>
              <a:gd name="connsiteX15" fmla="*/ 1730559 w 2980266"/>
              <a:gd name="connsiteY15" fmla="*/ 2657743 h 2980266"/>
              <a:gd name="connsiteX16" fmla="*/ 1249707 w 2980266"/>
              <a:gd name="connsiteY16" fmla="*/ 2657743 h 2980266"/>
              <a:gd name="connsiteX17" fmla="*/ 1098403 w 2980266"/>
              <a:gd name="connsiteY17" fmla="*/ 2919826 h 2980266"/>
              <a:gd name="connsiteX18" fmla="*/ 871227 w 2980266"/>
              <a:gd name="connsiteY18" fmla="*/ 2837141 h 2980266"/>
              <a:gd name="connsiteX19" fmla="*/ 923785 w 2980266"/>
              <a:gd name="connsiteY19" fmla="*/ 2539117 h 2980266"/>
              <a:gd name="connsiteX20" fmla="*/ 555431 w 2980266"/>
              <a:gd name="connsiteY20" fmla="*/ 2230032 h 2980266"/>
              <a:gd name="connsiteX21" fmla="*/ 271061 w 2980266"/>
              <a:gd name="connsiteY21" fmla="*/ 2333542 h 2980266"/>
              <a:gd name="connsiteX22" fmla="*/ 150184 w 2980266"/>
              <a:gd name="connsiteY22" fmla="*/ 2124176 h 2980266"/>
              <a:gd name="connsiteX23" fmla="*/ 382011 w 2980266"/>
              <a:gd name="connsiteY23" fmla="*/ 1929660 h 2980266"/>
              <a:gd name="connsiteX24" fmla="*/ 298512 w 2980266"/>
              <a:gd name="connsiteY24" fmla="*/ 1456114 h 2980266"/>
              <a:gd name="connsiteX25" fmla="*/ 14137 w 2980266"/>
              <a:gd name="connsiteY25" fmla="*/ 1352617 h 2980266"/>
              <a:gd name="connsiteX26" fmla="*/ 56117 w 2980266"/>
              <a:gd name="connsiteY26" fmla="*/ 1114535 h 2980266"/>
              <a:gd name="connsiteX27" fmla="*/ 358740 w 2980266"/>
              <a:gd name="connsiteY27" fmla="*/ 1114543 h 2980266"/>
              <a:gd name="connsiteX28" fmla="*/ 599166 w 2980266"/>
              <a:gd name="connsiteY28" fmla="*/ 698113 h 2980266"/>
              <a:gd name="connsiteX29" fmla="*/ 447848 w 2980266"/>
              <a:gd name="connsiteY29" fmla="*/ 436038 h 2980266"/>
              <a:gd name="connsiteX30" fmla="*/ 633043 w 2980266"/>
              <a:gd name="connsiteY30" fmla="*/ 280641 h 2980266"/>
              <a:gd name="connsiteX31" fmla="*/ 864860 w 2980266"/>
              <a:gd name="connsiteY31" fmla="*/ 475169 h 2980266"/>
              <a:gd name="connsiteX32" fmla="*/ 1316713 w 2980266"/>
              <a:gd name="connsiteY32" fmla="*/ 310708 h 2980266"/>
              <a:gd name="connsiteX33" fmla="*/ 1369255 w 2980266"/>
              <a:gd name="connsiteY33" fmla="*/ 12681 h 2980266"/>
              <a:gd name="connsiteX34" fmla="*/ 1611011 w 2980266"/>
              <a:gd name="connsiteY34" fmla="*/ 12681 h 2980266"/>
              <a:gd name="connsiteX35" fmla="*/ 1663553 w 2980266"/>
              <a:gd name="connsiteY35" fmla="*/ 310708 h 2980266"/>
              <a:gd name="connsiteX36" fmla="*/ 2115406 w 2980266"/>
              <a:gd name="connsiteY36" fmla="*/ 475169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80266" h="2980266">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chemeClr val="accent4"/>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864000" tIns="1081460" rIns="864000" bIns="1159643" numCol="1" spcCol="1270" anchor="ctr" anchorCtr="0">
            <a:noAutofit/>
          </a:bodyPr>
          <a:lstStyle/>
          <a:p>
            <a:pPr marL="0" marR="0" lvl="0" indent="0" algn="ctr" defTabSz="1200150" rtl="0" eaLnBrk="1" fontAlgn="auto" latinLnBrk="0" hangingPunct="1">
              <a:lnSpc>
                <a:spcPct val="90000"/>
              </a:lnSpc>
              <a:spcBef>
                <a:spcPct val="0"/>
              </a:spcBef>
              <a:spcAft>
                <a:spcPct val="35000"/>
              </a:spcAft>
              <a:buClrTx/>
              <a:buSzTx/>
              <a:buFontTx/>
              <a:buNone/>
              <a:tabLst/>
              <a:defRPr/>
            </a:pPr>
            <a:r>
              <a:rPr kumimoji="0" lang="en-GB" sz="2700" b="1" i="0" u="none" strike="noStrike" kern="1200" cap="none" spc="0" normalizeH="0" baseline="0" noProof="0" dirty="0">
                <a:ln>
                  <a:noFill/>
                </a:ln>
                <a:solidFill>
                  <a:prstClr val="white"/>
                </a:solidFill>
                <a:effectLst/>
                <a:uLnTx/>
                <a:uFillTx/>
                <a:latin typeface="Roboto"/>
                <a:ea typeface="+mn-ea"/>
                <a:cs typeface="+mn-cs"/>
              </a:rPr>
              <a:t>Interpersonal</a:t>
            </a:r>
            <a:r>
              <a:rPr lang="en-GB" sz="2700" b="1" dirty="0">
                <a:solidFill>
                  <a:prstClr val="white"/>
                </a:solidFill>
                <a:latin typeface="Roboto"/>
              </a:rPr>
              <a:t> skills</a:t>
            </a:r>
            <a:endParaRPr kumimoji="0" lang="en-GB" sz="2700" b="0" i="0" u="none" strike="noStrike" kern="1200" cap="none" spc="0" normalizeH="0" baseline="0" noProof="0" dirty="0">
              <a:ln>
                <a:noFill/>
              </a:ln>
              <a:solidFill>
                <a:prstClr val="white"/>
              </a:solidFill>
              <a:effectLst/>
              <a:uLnTx/>
              <a:uFillTx/>
              <a:latin typeface="Roboto"/>
              <a:ea typeface="+mn-ea"/>
              <a:cs typeface="+mn-cs"/>
            </a:endParaRPr>
          </a:p>
        </p:txBody>
      </p:sp>
      <p:sp>
        <p:nvSpPr>
          <p:cNvPr id="14" name="Freeform: Shape 13">
            <a:extLst>
              <a:ext uri="{FF2B5EF4-FFF2-40B4-BE49-F238E27FC236}">
                <a16:creationId xmlns:a16="http://schemas.microsoft.com/office/drawing/2014/main" id="{73C1651A-43D3-28A1-DA80-43CDD71BA507}"/>
              </a:ext>
            </a:extLst>
          </p:cNvPr>
          <p:cNvSpPr/>
          <p:nvPr/>
        </p:nvSpPr>
        <p:spPr>
          <a:xfrm>
            <a:off x="11319936" y="3000246"/>
            <a:ext cx="3997959" cy="3997959"/>
          </a:xfrm>
          <a:custGeom>
            <a:avLst/>
            <a:gdLst>
              <a:gd name="connsiteX0" fmla="*/ 2115406 w 2980266"/>
              <a:gd name="connsiteY0" fmla="*/ 475169 h 2980266"/>
              <a:gd name="connsiteX1" fmla="*/ 2347223 w 2980266"/>
              <a:gd name="connsiteY1" fmla="*/ 280641 h 2980266"/>
              <a:gd name="connsiteX2" fmla="*/ 2532418 w 2980266"/>
              <a:gd name="connsiteY2" fmla="*/ 436038 h 2980266"/>
              <a:gd name="connsiteX3" fmla="*/ 2381100 w 2980266"/>
              <a:gd name="connsiteY3" fmla="*/ 698113 h 2980266"/>
              <a:gd name="connsiteX4" fmla="*/ 2621526 w 2980266"/>
              <a:gd name="connsiteY4" fmla="*/ 1114543 h 2980266"/>
              <a:gd name="connsiteX5" fmla="*/ 2924149 w 2980266"/>
              <a:gd name="connsiteY5" fmla="*/ 1114535 h 2980266"/>
              <a:gd name="connsiteX6" fmla="*/ 2966129 w 2980266"/>
              <a:gd name="connsiteY6" fmla="*/ 1352617 h 2980266"/>
              <a:gd name="connsiteX7" fmla="*/ 2681754 w 2980266"/>
              <a:gd name="connsiteY7" fmla="*/ 1456113 h 2980266"/>
              <a:gd name="connsiteX8" fmla="*/ 2598255 w 2980266"/>
              <a:gd name="connsiteY8" fmla="*/ 1929659 h 2980266"/>
              <a:gd name="connsiteX9" fmla="*/ 2830082 w 2980266"/>
              <a:gd name="connsiteY9" fmla="*/ 2124176 h 2980266"/>
              <a:gd name="connsiteX10" fmla="*/ 2709205 w 2980266"/>
              <a:gd name="connsiteY10" fmla="*/ 2333542 h 2980266"/>
              <a:gd name="connsiteX11" fmla="*/ 2424835 w 2980266"/>
              <a:gd name="connsiteY11" fmla="*/ 2230031 h 2980266"/>
              <a:gd name="connsiteX12" fmla="*/ 2056481 w 2980266"/>
              <a:gd name="connsiteY12" fmla="*/ 2539116 h 2980266"/>
              <a:gd name="connsiteX13" fmla="*/ 2109039 w 2980266"/>
              <a:gd name="connsiteY13" fmla="*/ 2837141 h 2980266"/>
              <a:gd name="connsiteX14" fmla="*/ 1881863 w 2980266"/>
              <a:gd name="connsiteY14" fmla="*/ 2919826 h 2980266"/>
              <a:gd name="connsiteX15" fmla="*/ 1730559 w 2980266"/>
              <a:gd name="connsiteY15" fmla="*/ 2657743 h 2980266"/>
              <a:gd name="connsiteX16" fmla="*/ 1249707 w 2980266"/>
              <a:gd name="connsiteY16" fmla="*/ 2657743 h 2980266"/>
              <a:gd name="connsiteX17" fmla="*/ 1098403 w 2980266"/>
              <a:gd name="connsiteY17" fmla="*/ 2919826 h 2980266"/>
              <a:gd name="connsiteX18" fmla="*/ 871227 w 2980266"/>
              <a:gd name="connsiteY18" fmla="*/ 2837141 h 2980266"/>
              <a:gd name="connsiteX19" fmla="*/ 923785 w 2980266"/>
              <a:gd name="connsiteY19" fmla="*/ 2539117 h 2980266"/>
              <a:gd name="connsiteX20" fmla="*/ 555431 w 2980266"/>
              <a:gd name="connsiteY20" fmla="*/ 2230032 h 2980266"/>
              <a:gd name="connsiteX21" fmla="*/ 271061 w 2980266"/>
              <a:gd name="connsiteY21" fmla="*/ 2333542 h 2980266"/>
              <a:gd name="connsiteX22" fmla="*/ 150184 w 2980266"/>
              <a:gd name="connsiteY22" fmla="*/ 2124176 h 2980266"/>
              <a:gd name="connsiteX23" fmla="*/ 382011 w 2980266"/>
              <a:gd name="connsiteY23" fmla="*/ 1929660 h 2980266"/>
              <a:gd name="connsiteX24" fmla="*/ 298512 w 2980266"/>
              <a:gd name="connsiteY24" fmla="*/ 1456114 h 2980266"/>
              <a:gd name="connsiteX25" fmla="*/ 14137 w 2980266"/>
              <a:gd name="connsiteY25" fmla="*/ 1352617 h 2980266"/>
              <a:gd name="connsiteX26" fmla="*/ 56117 w 2980266"/>
              <a:gd name="connsiteY26" fmla="*/ 1114535 h 2980266"/>
              <a:gd name="connsiteX27" fmla="*/ 358740 w 2980266"/>
              <a:gd name="connsiteY27" fmla="*/ 1114543 h 2980266"/>
              <a:gd name="connsiteX28" fmla="*/ 599166 w 2980266"/>
              <a:gd name="connsiteY28" fmla="*/ 698113 h 2980266"/>
              <a:gd name="connsiteX29" fmla="*/ 447848 w 2980266"/>
              <a:gd name="connsiteY29" fmla="*/ 436038 h 2980266"/>
              <a:gd name="connsiteX30" fmla="*/ 633043 w 2980266"/>
              <a:gd name="connsiteY30" fmla="*/ 280641 h 2980266"/>
              <a:gd name="connsiteX31" fmla="*/ 864860 w 2980266"/>
              <a:gd name="connsiteY31" fmla="*/ 475169 h 2980266"/>
              <a:gd name="connsiteX32" fmla="*/ 1316713 w 2980266"/>
              <a:gd name="connsiteY32" fmla="*/ 310708 h 2980266"/>
              <a:gd name="connsiteX33" fmla="*/ 1369255 w 2980266"/>
              <a:gd name="connsiteY33" fmla="*/ 12681 h 2980266"/>
              <a:gd name="connsiteX34" fmla="*/ 1611011 w 2980266"/>
              <a:gd name="connsiteY34" fmla="*/ 12681 h 2980266"/>
              <a:gd name="connsiteX35" fmla="*/ 1663553 w 2980266"/>
              <a:gd name="connsiteY35" fmla="*/ 310708 h 2980266"/>
              <a:gd name="connsiteX36" fmla="*/ 2115406 w 2980266"/>
              <a:gd name="connsiteY36" fmla="*/ 475169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80266" h="2980266">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chemeClr val="accent6"/>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33039" tIns="1081460" rIns="933039" bIns="1159643" numCol="1" spcCol="1270" anchor="ctr" anchorCtr="0">
            <a:noAutofit/>
          </a:bodyPr>
          <a:lstStyle/>
          <a:p>
            <a:pPr marL="0" marR="0" lvl="0" indent="0" algn="ctr" defTabSz="1200150" rtl="0" eaLnBrk="1" fontAlgn="auto" latinLnBrk="0" hangingPunct="1">
              <a:lnSpc>
                <a:spcPct val="90000"/>
              </a:lnSpc>
              <a:spcBef>
                <a:spcPct val="0"/>
              </a:spcBef>
              <a:spcAft>
                <a:spcPct val="35000"/>
              </a:spcAft>
              <a:buClrTx/>
              <a:buSzTx/>
              <a:buFontTx/>
              <a:buNone/>
              <a:tabLst/>
              <a:defRPr/>
            </a:pPr>
            <a:r>
              <a:rPr kumimoji="0" lang="en-GB" sz="2700" b="1" i="0" u="none" strike="noStrike" kern="1200" cap="none" spc="0" normalizeH="0" baseline="0" noProof="0" dirty="0">
                <a:ln>
                  <a:noFill/>
                </a:ln>
                <a:solidFill>
                  <a:prstClr val="white"/>
                </a:solidFill>
                <a:effectLst/>
                <a:uLnTx/>
                <a:uFillTx/>
                <a:latin typeface="Roboto"/>
                <a:ea typeface="+mn-ea"/>
                <a:cs typeface="+mn-cs"/>
              </a:rPr>
              <a:t>Adaptability</a:t>
            </a:r>
            <a:endParaRPr kumimoji="0" lang="en-GB" sz="2700" b="0" i="0" u="none" strike="noStrike" kern="1200" cap="none" spc="0" normalizeH="0" baseline="0" noProof="0" dirty="0">
              <a:ln>
                <a:noFill/>
              </a:ln>
              <a:solidFill>
                <a:prstClr val="white"/>
              </a:solidFill>
              <a:effectLst/>
              <a:uLnTx/>
              <a:uFillTx/>
              <a:latin typeface="Roboto"/>
              <a:ea typeface="+mn-ea"/>
              <a:cs typeface="+mn-cs"/>
            </a:endParaRPr>
          </a:p>
        </p:txBody>
      </p:sp>
      <p:grpSp>
        <p:nvGrpSpPr>
          <p:cNvPr id="8" name="Group 7">
            <a:extLst>
              <a:ext uri="{FF2B5EF4-FFF2-40B4-BE49-F238E27FC236}">
                <a16:creationId xmlns:a16="http://schemas.microsoft.com/office/drawing/2014/main" id="{8161D531-A16A-8FB0-B8D2-E2450FCE9385}"/>
              </a:ext>
            </a:extLst>
          </p:cNvPr>
          <p:cNvGrpSpPr/>
          <p:nvPr/>
        </p:nvGrpSpPr>
        <p:grpSpPr>
          <a:xfrm>
            <a:off x="182606" y="6306717"/>
            <a:ext cx="2438400" cy="3810000"/>
            <a:chOff x="9731922" y="1679972"/>
            <a:chExt cx="1625600" cy="2540000"/>
          </a:xfrm>
        </p:grpSpPr>
        <p:sp>
          <p:nvSpPr>
            <p:cNvPr id="9" name="Rectangle: Rounded Corners 8">
              <a:extLst>
                <a:ext uri="{FF2B5EF4-FFF2-40B4-BE49-F238E27FC236}">
                  <a16:creationId xmlns:a16="http://schemas.microsoft.com/office/drawing/2014/main" id="{91E9CF25-5D1D-8A1F-13EC-9CA216C3D433}"/>
                </a:ext>
              </a:extLst>
            </p:cNvPr>
            <p:cNvSpPr/>
            <p:nvPr/>
          </p:nvSpPr>
          <p:spPr>
            <a:xfrm>
              <a:off x="9731922" y="1679972"/>
              <a:ext cx="1625600" cy="2540000"/>
            </a:xfrm>
            <a:custGeom>
              <a:avLst/>
              <a:gdLst>
                <a:gd name="connsiteX0" fmla="*/ 0 w 1625600"/>
                <a:gd name="connsiteY0" fmla="*/ 270939 h 2540000"/>
                <a:gd name="connsiteX1" fmla="*/ 270939 w 1625600"/>
                <a:gd name="connsiteY1" fmla="*/ 0 h 2540000"/>
                <a:gd name="connsiteX2" fmla="*/ 801963 w 1625600"/>
                <a:gd name="connsiteY2" fmla="*/ 0 h 2540000"/>
                <a:gd name="connsiteX3" fmla="*/ 1354661 w 1625600"/>
                <a:gd name="connsiteY3" fmla="*/ 0 h 2540000"/>
                <a:gd name="connsiteX4" fmla="*/ 1625600 w 1625600"/>
                <a:gd name="connsiteY4" fmla="*/ 270939 h 2540000"/>
                <a:gd name="connsiteX5" fmla="*/ 1625600 w 1625600"/>
                <a:gd name="connsiteY5" fmla="*/ 750488 h 2540000"/>
                <a:gd name="connsiteX6" fmla="*/ 1625600 w 1625600"/>
                <a:gd name="connsiteY6" fmla="*/ 1190075 h 2540000"/>
                <a:gd name="connsiteX7" fmla="*/ 1625600 w 1625600"/>
                <a:gd name="connsiteY7" fmla="*/ 1629662 h 2540000"/>
                <a:gd name="connsiteX8" fmla="*/ 1625600 w 1625600"/>
                <a:gd name="connsiteY8" fmla="*/ 2269061 h 2540000"/>
                <a:gd name="connsiteX9" fmla="*/ 1354661 w 1625600"/>
                <a:gd name="connsiteY9" fmla="*/ 2540000 h 2540000"/>
                <a:gd name="connsiteX10" fmla="*/ 791126 w 1625600"/>
                <a:gd name="connsiteY10" fmla="*/ 2540000 h 2540000"/>
                <a:gd name="connsiteX11" fmla="*/ 270939 w 1625600"/>
                <a:gd name="connsiteY11" fmla="*/ 2540000 h 2540000"/>
                <a:gd name="connsiteX12" fmla="*/ 0 w 1625600"/>
                <a:gd name="connsiteY12" fmla="*/ 2269061 h 2540000"/>
                <a:gd name="connsiteX13" fmla="*/ 0 w 1625600"/>
                <a:gd name="connsiteY13" fmla="*/ 1809493 h 2540000"/>
                <a:gd name="connsiteX14" fmla="*/ 0 w 1625600"/>
                <a:gd name="connsiteY14" fmla="*/ 1270000 h 2540000"/>
                <a:gd name="connsiteX15" fmla="*/ 0 w 1625600"/>
                <a:gd name="connsiteY15" fmla="*/ 810432 h 2540000"/>
                <a:gd name="connsiteX16" fmla="*/ 0 w 1625600"/>
                <a:gd name="connsiteY16" fmla="*/ 270939 h 2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5600" h="2540000" fill="none" extrusionOk="0">
                  <a:moveTo>
                    <a:pt x="0" y="270939"/>
                  </a:moveTo>
                  <a:cubicBezTo>
                    <a:pt x="-13350" y="109078"/>
                    <a:pt x="117755" y="-8170"/>
                    <a:pt x="270939" y="0"/>
                  </a:cubicBezTo>
                  <a:cubicBezTo>
                    <a:pt x="411842" y="-10567"/>
                    <a:pt x="678498" y="3050"/>
                    <a:pt x="801963" y="0"/>
                  </a:cubicBezTo>
                  <a:cubicBezTo>
                    <a:pt x="925428" y="-3050"/>
                    <a:pt x="1085835" y="40423"/>
                    <a:pt x="1354661" y="0"/>
                  </a:cubicBezTo>
                  <a:cubicBezTo>
                    <a:pt x="1503000" y="-34916"/>
                    <a:pt x="1612002" y="150596"/>
                    <a:pt x="1625600" y="270939"/>
                  </a:cubicBezTo>
                  <a:cubicBezTo>
                    <a:pt x="1658399" y="479703"/>
                    <a:pt x="1583005" y="525751"/>
                    <a:pt x="1625600" y="750488"/>
                  </a:cubicBezTo>
                  <a:cubicBezTo>
                    <a:pt x="1668195" y="975225"/>
                    <a:pt x="1573533" y="1032528"/>
                    <a:pt x="1625600" y="1190075"/>
                  </a:cubicBezTo>
                  <a:cubicBezTo>
                    <a:pt x="1677667" y="1347622"/>
                    <a:pt x="1585110" y="1521562"/>
                    <a:pt x="1625600" y="1629662"/>
                  </a:cubicBezTo>
                  <a:cubicBezTo>
                    <a:pt x="1666090" y="1737762"/>
                    <a:pt x="1606950" y="1989919"/>
                    <a:pt x="1625600" y="2269061"/>
                  </a:cubicBezTo>
                  <a:cubicBezTo>
                    <a:pt x="1629901" y="2402988"/>
                    <a:pt x="1507245" y="2549682"/>
                    <a:pt x="1354661" y="2540000"/>
                  </a:cubicBezTo>
                  <a:cubicBezTo>
                    <a:pt x="1085491" y="2544746"/>
                    <a:pt x="998378" y="2512498"/>
                    <a:pt x="791126" y="2540000"/>
                  </a:cubicBezTo>
                  <a:cubicBezTo>
                    <a:pt x="583874" y="2567502"/>
                    <a:pt x="415518" y="2528457"/>
                    <a:pt x="270939" y="2540000"/>
                  </a:cubicBezTo>
                  <a:cubicBezTo>
                    <a:pt x="122278" y="2533158"/>
                    <a:pt x="42407" y="2430234"/>
                    <a:pt x="0" y="2269061"/>
                  </a:cubicBezTo>
                  <a:cubicBezTo>
                    <a:pt x="-40105" y="2136399"/>
                    <a:pt x="45430" y="1953500"/>
                    <a:pt x="0" y="1809493"/>
                  </a:cubicBezTo>
                  <a:cubicBezTo>
                    <a:pt x="-45430" y="1665486"/>
                    <a:pt x="53281" y="1489292"/>
                    <a:pt x="0" y="1270000"/>
                  </a:cubicBezTo>
                  <a:cubicBezTo>
                    <a:pt x="-53281" y="1050708"/>
                    <a:pt x="52804" y="942318"/>
                    <a:pt x="0" y="810432"/>
                  </a:cubicBezTo>
                  <a:cubicBezTo>
                    <a:pt x="-52804" y="678546"/>
                    <a:pt x="63816" y="478268"/>
                    <a:pt x="0" y="270939"/>
                  </a:cubicBezTo>
                  <a:close/>
                </a:path>
                <a:path w="1625600" h="2540000" stroke="0" extrusionOk="0">
                  <a:moveTo>
                    <a:pt x="0" y="270939"/>
                  </a:moveTo>
                  <a:cubicBezTo>
                    <a:pt x="13098" y="113453"/>
                    <a:pt x="77861" y="-5416"/>
                    <a:pt x="270939" y="0"/>
                  </a:cubicBezTo>
                  <a:cubicBezTo>
                    <a:pt x="470342" y="-48797"/>
                    <a:pt x="620281" y="67429"/>
                    <a:pt x="834474" y="0"/>
                  </a:cubicBezTo>
                  <a:cubicBezTo>
                    <a:pt x="1048667" y="-67429"/>
                    <a:pt x="1112883" y="54305"/>
                    <a:pt x="1354661" y="0"/>
                  </a:cubicBezTo>
                  <a:cubicBezTo>
                    <a:pt x="1515624" y="4635"/>
                    <a:pt x="1638890" y="93778"/>
                    <a:pt x="1625600" y="270939"/>
                  </a:cubicBezTo>
                  <a:cubicBezTo>
                    <a:pt x="1666832" y="519112"/>
                    <a:pt x="1567876" y="534409"/>
                    <a:pt x="1625600" y="790451"/>
                  </a:cubicBezTo>
                  <a:cubicBezTo>
                    <a:pt x="1683324" y="1046493"/>
                    <a:pt x="1620356" y="1111580"/>
                    <a:pt x="1625600" y="1329944"/>
                  </a:cubicBezTo>
                  <a:cubicBezTo>
                    <a:pt x="1630844" y="1548308"/>
                    <a:pt x="1622652" y="1658514"/>
                    <a:pt x="1625600" y="1769531"/>
                  </a:cubicBezTo>
                  <a:cubicBezTo>
                    <a:pt x="1628548" y="1880548"/>
                    <a:pt x="1613271" y="2039314"/>
                    <a:pt x="1625600" y="2269061"/>
                  </a:cubicBezTo>
                  <a:cubicBezTo>
                    <a:pt x="1603017" y="2392747"/>
                    <a:pt x="1510498" y="2538694"/>
                    <a:pt x="1354661" y="2540000"/>
                  </a:cubicBezTo>
                  <a:cubicBezTo>
                    <a:pt x="1124246" y="2593536"/>
                    <a:pt x="1076730" y="2527914"/>
                    <a:pt x="812800" y="2540000"/>
                  </a:cubicBezTo>
                  <a:cubicBezTo>
                    <a:pt x="548870" y="2552086"/>
                    <a:pt x="401302" y="2535983"/>
                    <a:pt x="270939" y="2540000"/>
                  </a:cubicBezTo>
                  <a:cubicBezTo>
                    <a:pt x="112847" y="2545043"/>
                    <a:pt x="-40843" y="2404319"/>
                    <a:pt x="0" y="2269061"/>
                  </a:cubicBezTo>
                  <a:cubicBezTo>
                    <a:pt x="-17522" y="2117779"/>
                    <a:pt x="14865" y="1979112"/>
                    <a:pt x="0" y="1809493"/>
                  </a:cubicBezTo>
                  <a:cubicBezTo>
                    <a:pt x="-14865" y="1639874"/>
                    <a:pt x="57906" y="1400876"/>
                    <a:pt x="0" y="1270000"/>
                  </a:cubicBezTo>
                  <a:cubicBezTo>
                    <a:pt x="-57906" y="1139124"/>
                    <a:pt x="51863" y="984032"/>
                    <a:pt x="0" y="730507"/>
                  </a:cubicBezTo>
                  <a:cubicBezTo>
                    <a:pt x="-51863" y="476982"/>
                    <a:pt x="30143" y="368248"/>
                    <a:pt x="0" y="270939"/>
                  </a:cubicBezTo>
                  <a:close/>
                </a:path>
              </a:pathLst>
            </a:custGeom>
            <a:solidFill>
              <a:schemeClr val="bg1">
                <a:lumMod val="95000"/>
              </a:schemeClr>
            </a:solidFill>
            <a:ln>
              <a:solidFill>
                <a:schemeClr val="tx1"/>
              </a:solidFill>
              <a:extLst>
                <a:ext uri="{C807C97D-BFC1-408E-A445-0C87EB9F89A2}">
                  <ask:lineSketchStyleProps xmlns:ask="http://schemas.microsoft.com/office/drawing/2018/sketchyshapes" sd="3043251760">
                    <a:prstGeom prst="roundRect">
                      <a:avLst/>
                    </a:prstGeom>
                    <ask:type>
                      <ask:lineSketchScribble/>
                    </ask:type>
                  </ask:lineSketchStyleProps>
                </a:ext>
              </a:extLs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GB" sz="2700" b="0" i="0" u="none" strike="noStrike" kern="1200" cap="none" spc="0" normalizeH="0" baseline="0" noProof="0" dirty="0">
                  <a:ln>
                    <a:noFill/>
                  </a:ln>
                  <a:solidFill>
                    <a:srgbClr val="000000"/>
                  </a:solidFill>
                  <a:effectLst/>
                  <a:uLnTx/>
                  <a:uFillTx/>
                  <a:latin typeface="Roboto"/>
                  <a:ea typeface="+mn-ea"/>
                  <a:cs typeface="+mn-cs"/>
                </a:rPr>
              </a:br>
              <a:r>
                <a:rPr kumimoji="0" lang="en-GB" sz="2700" b="0" i="0" u="none" strike="noStrike" kern="1200" cap="none" spc="0" normalizeH="0" baseline="0" noProof="0" dirty="0">
                  <a:ln>
                    <a:noFill/>
                  </a:ln>
                  <a:solidFill>
                    <a:srgbClr val="000000"/>
                  </a:solidFill>
                  <a:effectLst/>
                  <a:uLnTx/>
                  <a:uFillTx/>
                  <a:latin typeface="Roboto"/>
                  <a:ea typeface="+mn-ea"/>
                  <a:cs typeface="+mn-cs"/>
                </a:rPr>
                <a:t>Utilise job descriptions for your area and/or </a:t>
              </a:r>
              <a:r>
                <a:rPr kumimoji="0" lang="en-GB" sz="2700" b="0" i="0" u="none" strike="noStrike" kern="1200" cap="none" spc="0" normalizeH="0" baseline="0" noProof="0" dirty="0">
                  <a:ln>
                    <a:noFill/>
                  </a:ln>
                  <a:solidFill>
                    <a:srgbClr val="000000"/>
                  </a:solidFill>
                  <a:effectLst/>
                  <a:uLnTx/>
                  <a:uFillTx/>
                  <a:latin typeface="Roboto"/>
                  <a:ea typeface="+mn-ea"/>
                  <a:cs typeface="+mn-cs"/>
                  <a:hlinkClick r:id="rId2">
                    <a:extLst>
                      <a:ext uri="{A12FA001-AC4F-418D-AE19-62706E023703}">
                        <ahyp:hlinkClr xmlns:ahyp="http://schemas.microsoft.com/office/drawing/2018/hyperlinkcolor" val="tx"/>
                      </a:ext>
                    </a:extLst>
                  </a:hlinkClick>
                </a:rPr>
                <a:t>Harvard Competency Dictionary</a:t>
              </a:r>
              <a:endParaRPr kumimoji="0" lang="en-GB" sz="2700" b="0" i="0" u="none" strike="noStrike" kern="1200" cap="none" spc="0" normalizeH="0" baseline="0" noProof="0" dirty="0">
                <a:ln>
                  <a:noFill/>
                </a:ln>
                <a:solidFill>
                  <a:srgbClr val="000000"/>
                </a:solidFill>
                <a:effectLst/>
                <a:uLnTx/>
                <a:uFillTx/>
                <a:latin typeface="Roboto"/>
                <a:ea typeface="+mn-ea"/>
                <a:cs typeface="+mn-cs"/>
              </a:endParaRPr>
            </a:p>
          </p:txBody>
        </p:sp>
        <p:pic>
          <p:nvPicPr>
            <p:cNvPr id="10" name="Graphic 9" descr="Lightbulb with solid fill">
              <a:extLst>
                <a:ext uri="{FF2B5EF4-FFF2-40B4-BE49-F238E27FC236}">
                  <a16:creationId xmlns:a16="http://schemas.microsoft.com/office/drawing/2014/main" id="{B2A896CD-652E-309C-9372-B9541B1DF6BA}"/>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258119" y="1679972"/>
              <a:ext cx="469259" cy="469259"/>
            </a:xfrm>
            <a:prstGeom prst="rect">
              <a:avLst/>
            </a:prstGeom>
          </p:spPr>
        </p:pic>
      </p:grpSp>
    </p:spTree>
    <p:extLst>
      <p:ext uri="{BB962C8B-B14F-4D97-AF65-F5344CB8AC3E}">
        <p14:creationId xmlns:p14="http://schemas.microsoft.com/office/powerpoint/2010/main" val="394022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Custom 1">
      <a:dk1>
        <a:srgbClr val="000000"/>
      </a:dk1>
      <a:lt1>
        <a:sysClr val="window" lastClr="FFFFFF"/>
      </a:lt1>
      <a:dk2>
        <a:srgbClr val="C4D600"/>
      </a:dk2>
      <a:lt2>
        <a:srgbClr val="FFCD00"/>
      </a:lt2>
      <a:accent1>
        <a:srgbClr val="55ACEE"/>
      </a:accent1>
      <a:accent2>
        <a:srgbClr val="C4D600"/>
      </a:accent2>
      <a:accent3>
        <a:srgbClr val="FFCD00"/>
      </a:accent3>
      <a:accent4>
        <a:srgbClr val="55ACEE"/>
      </a:accent4>
      <a:accent5>
        <a:srgbClr val="C4D600"/>
      </a:accent5>
      <a:accent6>
        <a:srgbClr val="FFCD00"/>
      </a:accent6>
      <a:hlink>
        <a:srgbClr val="000000"/>
      </a:hlink>
      <a:folHlink>
        <a:srgbClr val="000000"/>
      </a:folHlink>
    </a:clrScheme>
    <a:fontScheme name="LSE Careers">
      <a:majorFont>
        <a:latin typeface="Roboto Medium"/>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3200BC4-C3BC-2C47-B18A-6CF8764D91D0}" vid="{1333EF89-8308-D541-9309-2812FCCAC340}"/>
    </a:ext>
  </a:extLst>
</a:theme>
</file>

<file path=ppt/theme/theme2.xml><?xml version="1.0" encoding="utf-8"?>
<a:theme xmlns:a="http://schemas.openxmlformats.org/drawingml/2006/main" name="Custom Design">
  <a:themeElements>
    <a:clrScheme name="Custom 1">
      <a:dk1>
        <a:srgbClr val="000000"/>
      </a:dk1>
      <a:lt1>
        <a:sysClr val="window" lastClr="FFFFFF"/>
      </a:lt1>
      <a:dk2>
        <a:srgbClr val="C4D600"/>
      </a:dk2>
      <a:lt2>
        <a:srgbClr val="FFCD00"/>
      </a:lt2>
      <a:accent1>
        <a:srgbClr val="55ACEE"/>
      </a:accent1>
      <a:accent2>
        <a:srgbClr val="C4D600"/>
      </a:accent2>
      <a:accent3>
        <a:srgbClr val="FFCD00"/>
      </a:accent3>
      <a:accent4>
        <a:srgbClr val="55ACEE"/>
      </a:accent4>
      <a:accent5>
        <a:srgbClr val="C4D600"/>
      </a:accent5>
      <a:accent6>
        <a:srgbClr val="FFCD00"/>
      </a:accent6>
      <a:hlink>
        <a:srgbClr val="000000"/>
      </a:hlink>
      <a:folHlink>
        <a:srgbClr val="000000"/>
      </a:folHlink>
    </a:clrScheme>
    <a:fontScheme name="LSE Careers">
      <a:majorFont>
        <a:latin typeface="Roboto Medium"/>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2 Powerpoint template_LSE Careers" id="{46178480-1900-6447-A232-0470B6CEB679}" vid="{EA841B11-C059-2D46-8E29-3843D8151D35}"/>
    </a:ext>
  </a:extLst>
</a:theme>
</file>

<file path=ppt/theme/theme3.xml><?xml version="1.0" encoding="utf-8"?>
<a:theme xmlns:a="http://schemas.openxmlformats.org/drawingml/2006/main" name="1_Custom Design">
  <a:themeElements>
    <a:clrScheme name="Custom 1">
      <a:dk1>
        <a:srgbClr val="000000"/>
      </a:dk1>
      <a:lt1>
        <a:sysClr val="window" lastClr="FFFFFF"/>
      </a:lt1>
      <a:dk2>
        <a:srgbClr val="C4D600"/>
      </a:dk2>
      <a:lt2>
        <a:srgbClr val="FFCD00"/>
      </a:lt2>
      <a:accent1>
        <a:srgbClr val="55ACEE"/>
      </a:accent1>
      <a:accent2>
        <a:srgbClr val="C4D600"/>
      </a:accent2>
      <a:accent3>
        <a:srgbClr val="FFCD00"/>
      </a:accent3>
      <a:accent4>
        <a:srgbClr val="55ACEE"/>
      </a:accent4>
      <a:accent5>
        <a:srgbClr val="C4D600"/>
      </a:accent5>
      <a:accent6>
        <a:srgbClr val="FFCD00"/>
      </a:accent6>
      <a:hlink>
        <a:srgbClr val="000000"/>
      </a:hlink>
      <a:folHlink>
        <a:srgbClr val="000000"/>
      </a:folHlink>
    </a:clrScheme>
    <a:fontScheme name="LSE Careers">
      <a:majorFont>
        <a:latin typeface="Roboto Medium"/>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2 Powerpoint template_LSE Careers" id="{46178480-1900-6447-A232-0470B6CEB679}" vid="{EA841B11-C059-2D46-8E29-3843D8151D35}"/>
    </a:ext>
  </a:extLst>
</a:theme>
</file>

<file path=ppt/theme/theme4.xml><?xml version="1.0" encoding="utf-8"?>
<a:theme xmlns:a="http://schemas.openxmlformats.org/drawingml/2006/main" name="LSE_Careers_Welcome">
  <a:themeElements>
    <a:clrScheme name="Custom 1">
      <a:dk1>
        <a:srgbClr val="000000"/>
      </a:dk1>
      <a:lt1>
        <a:sysClr val="window" lastClr="FFFFFF"/>
      </a:lt1>
      <a:dk2>
        <a:srgbClr val="C4D600"/>
      </a:dk2>
      <a:lt2>
        <a:srgbClr val="FFCD00"/>
      </a:lt2>
      <a:accent1>
        <a:srgbClr val="55ACEE"/>
      </a:accent1>
      <a:accent2>
        <a:srgbClr val="C4D600"/>
      </a:accent2>
      <a:accent3>
        <a:srgbClr val="FFCD00"/>
      </a:accent3>
      <a:accent4>
        <a:srgbClr val="55ACEE"/>
      </a:accent4>
      <a:accent5>
        <a:srgbClr val="C4D600"/>
      </a:accent5>
      <a:accent6>
        <a:srgbClr val="FFCD00"/>
      </a:accent6>
      <a:hlink>
        <a:srgbClr val="000000"/>
      </a:hlink>
      <a:folHlink>
        <a:srgbClr val="000000"/>
      </a:folHlink>
    </a:clrScheme>
    <a:fontScheme name="LSE Careers">
      <a:majorFont>
        <a:latin typeface="Roboto Medium"/>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4-Intro-Talks-Template-Final" id="{BC2F12E7-C789-468E-B6C8-255CB0816F2C}" vid="{8860BF67-7BE7-4428-B3C4-89A88FD2A17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
    <a:dk1>
      <a:srgbClr val="000000"/>
    </a:dk1>
    <a:lt1>
      <a:sysClr val="window" lastClr="FFFFFF"/>
    </a:lt1>
    <a:dk2>
      <a:srgbClr val="C4D600"/>
    </a:dk2>
    <a:lt2>
      <a:srgbClr val="FFCD00"/>
    </a:lt2>
    <a:accent1>
      <a:srgbClr val="55ACEE"/>
    </a:accent1>
    <a:accent2>
      <a:srgbClr val="C4D600"/>
    </a:accent2>
    <a:accent3>
      <a:srgbClr val="FFCD00"/>
    </a:accent3>
    <a:accent4>
      <a:srgbClr val="55ACEE"/>
    </a:accent4>
    <a:accent5>
      <a:srgbClr val="C4D600"/>
    </a:accent5>
    <a:accent6>
      <a:srgbClr val="FFCD00"/>
    </a:accent6>
    <a:hlink>
      <a:srgbClr val="000000"/>
    </a:hlink>
    <a:folHlink>
      <a:srgbClr val="0000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f15acbbd-d3ef-4b46-ad73-dc00796e610e">
      <Terms xmlns="http://schemas.microsoft.com/office/infopath/2007/PartnerControls"/>
    </lcf76f155ced4ddcb4097134ff3c332f>
    <TaxCatchAll xmlns="57104c2b-987d-46db-b601-bb12146542f7" xsi:nil="true"/>
    <SharedWithUsers xmlns="57104c2b-987d-46db-b601-bb12146542f7">
      <UserInfo>
        <DisplayName>Main,S</DisplayName>
        <AccountId>37</AccountId>
        <AccountType/>
      </UserInfo>
      <UserInfo>
        <DisplayName>Chinn,VE</DisplayName>
        <AccountId>33</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F109CD99E1CBE47B6DE7EE23939DC8E" ma:contentTypeVersion="23" ma:contentTypeDescription="Create a new document." ma:contentTypeScope="" ma:versionID="4c88384b8fefafecd86a986f31a0f906">
  <xsd:schema xmlns:xsd="http://www.w3.org/2001/XMLSchema" xmlns:xs="http://www.w3.org/2001/XMLSchema" xmlns:p="http://schemas.microsoft.com/office/2006/metadata/properties" xmlns:ns1="http://schemas.microsoft.com/sharepoint/v3" xmlns:ns2="f15acbbd-d3ef-4b46-ad73-dc00796e610e" xmlns:ns3="57104c2b-987d-46db-b601-bb12146542f7" targetNamespace="http://schemas.microsoft.com/office/2006/metadata/properties" ma:root="true" ma:fieldsID="e351844356417f25efd600770ebcb146" ns1:_="" ns2:_="" ns3:_="">
    <xsd:import namespace="http://schemas.microsoft.com/sharepoint/v3"/>
    <xsd:import namespace="f15acbbd-d3ef-4b46-ad73-dc00796e610e"/>
    <xsd:import namespace="57104c2b-987d-46db-b601-bb12146542f7"/>
    <xsd:element name="properties">
      <xsd:complexType>
        <xsd:sequence>
          <xsd:element name="documentManagement">
            <xsd:complexType>
              <xsd:all>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15acbbd-d3ef-4b46-ad73-dc00796e610e"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hidden="true" ma:internalName="MediaServiceAutoTags" ma:readOnly="true">
      <xsd:simpleType>
        <xsd:restriction base="dms:Text"/>
      </xsd:simpleType>
    </xsd:element>
    <xsd:element name="MediaServiceOCR" ma:index="15" nillable="true" ma:displayName="MediaServiceOCR" ma:hidden="true" ma:internalName="MediaServiceOCR"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hidden="true" ma:internalName="MediaServiceLocatio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hidden="true" ma:internalName="MediaServiceKeyPoints" ma:readOnly="true">
      <xsd:simpleType>
        <xsd:restriction base="dms:Note"/>
      </xsd:simpleType>
    </xsd:element>
    <xsd:element name="MediaLengthInSeconds" ma:index="24" nillable="true" ma:displayName="Length (seconds)" ma:hidden="true"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2c64bf66-3ab6-4740-8ae4-bf44781f3889"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8"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7104c2b-987d-46db-b601-bb12146542f7" elementFormDefault="qualified">
    <xsd:import namespace="http://schemas.microsoft.com/office/2006/documentManagement/types"/>
    <xsd:import namespace="http://schemas.microsoft.com/office/infopath/2007/PartnerControls"/>
    <xsd:element name="SharedWithUsers" ma:index="8" nillable="true" ma:displayName="Shared With" ma:description=""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hidden="true" ma:internalName="SharedWithDetails" ma:readOnly="true">
      <xsd:simpleType>
        <xsd:restriction base="dms:Note"/>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element name="TaxCatchAll" ma:index="27" nillable="true" ma:displayName="Taxonomy Catch All Column" ma:hidden="true" ma:list="{f3777374-c7b6-48d4-943b-3574a45a935b}" ma:internalName="TaxCatchAll" ma:readOnly="false" ma:showField="CatchAllData" ma:web="57104c2b-987d-46db-b601-bb12146542f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1A33347-B9A0-492E-A2DF-EE7B3014C5E4}">
  <ds:schemaRefs>
    <ds:schemaRef ds:uri="57104c2b-987d-46db-b601-bb12146542f7"/>
    <ds:schemaRef ds:uri="f15acbbd-d3ef-4b46-ad73-dc00796e610e"/>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F89FDF39-1ABD-4BAC-8435-335B85F3CB58}">
  <ds:schemaRefs>
    <ds:schemaRef ds:uri="http://schemas.microsoft.com/sharepoint/v3/contenttype/forms"/>
  </ds:schemaRefs>
</ds:datastoreItem>
</file>

<file path=customXml/itemProps3.xml><?xml version="1.0" encoding="utf-8"?>
<ds:datastoreItem xmlns:ds="http://schemas.openxmlformats.org/officeDocument/2006/customXml" ds:itemID="{9B9F6B06-364E-4007-9E7D-9E74AD7F8B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15acbbd-d3ef-4b46-ad73-dc00796e610e"/>
    <ds:schemaRef ds:uri="57104c2b-987d-46db-b601-bb12146542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Custom Design</Template>
  <TotalTime>391</TotalTime>
  <Words>1810</Words>
  <Application>Microsoft Office PowerPoint</Application>
  <PresentationFormat>Custom</PresentationFormat>
  <Paragraphs>202</Paragraphs>
  <Slides>26</Slides>
  <Notes>8</Notes>
  <HiddenSlides>0</HiddenSlides>
  <MMClips>0</MMClips>
  <ScaleCrop>false</ScaleCrop>
  <HeadingPairs>
    <vt:vector size="4" baseType="variant">
      <vt:variant>
        <vt:lpstr>Theme</vt:lpstr>
      </vt:variant>
      <vt:variant>
        <vt:i4>4</vt:i4>
      </vt:variant>
      <vt:variant>
        <vt:lpstr>Slide Titles</vt:lpstr>
      </vt:variant>
      <vt:variant>
        <vt:i4>26</vt:i4>
      </vt:variant>
    </vt:vector>
  </HeadingPairs>
  <TitlesOfParts>
    <vt:vector size="30" baseType="lpstr">
      <vt:lpstr>Custom Design</vt:lpstr>
      <vt:lpstr>Custom Design</vt:lpstr>
      <vt:lpstr>1_Custom Design</vt:lpstr>
      <vt:lpstr>LSE_Careers_Welcome</vt:lpstr>
      <vt:lpstr>Please check in to this event to register your attendance</vt:lpstr>
      <vt:lpstr>CVs for internships and  part-time work</vt:lpstr>
      <vt:lpstr>This session…</vt:lpstr>
      <vt:lpstr>Quick poll: How long do recruiters look at CVs?</vt:lpstr>
      <vt:lpstr>PowerPoint Presentation</vt:lpstr>
      <vt:lpstr>What is the employer looking for? </vt:lpstr>
      <vt:lpstr>Part-time job description</vt:lpstr>
      <vt:lpstr>Internship job description</vt:lpstr>
      <vt:lpstr>‘Transferable’ skills</vt:lpstr>
      <vt:lpstr>The basics</vt:lpstr>
      <vt:lpstr>What to include in your CV</vt:lpstr>
      <vt:lpstr>PowerPoint Presentation</vt:lpstr>
      <vt:lpstr>Example (1/3)</vt:lpstr>
      <vt:lpstr>Education</vt:lpstr>
      <vt:lpstr>Example (2/3)</vt:lpstr>
      <vt:lpstr>Your work experience </vt:lpstr>
      <vt:lpstr>Writing for impact</vt:lpstr>
      <vt:lpstr>Action verbs</vt:lpstr>
      <vt:lpstr>Example (3/3)</vt:lpstr>
      <vt:lpstr>Technical skills</vt:lpstr>
      <vt:lpstr>Interests</vt:lpstr>
      <vt:lpstr>Other possibilities </vt:lpstr>
      <vt:lpstr>Resources</vt:lpstr>
      <vt:lpstr>STEP into LSE Careers </vt:lpstr>
      <vt:lpstr>Online tools available to all LSE students</vt:lpstr>
      <vt:lpstr>Please share your feedback with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Main,S</dc:creator>
  <cp:lastModifiedBy>Mollett,B</cp:lastModifiedBy>
  <cp:revision>76</cp:revision>
  <dcterms:created xsi:type="dcterms:W3CDTF">2022-09-20T14:55:15Z</dcterms:created>
  <dcterms:modified xsi:type="dcterms:W3CDTF">2024-10-03T12:33:43Z</dcterms:modified>
  <dc:identifier>DAFHCXRD72U</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0x0101004F109CD99E1CBE47B6DE7EE23939DC8E</vt:lpwstr>
  </property>
  <property fmtid="{D5CDD505-2E9C-101B-9397-08002B2CF9AE}" pid="3" name="MediaServiceImageTags">
    <vt:lpwstr/>
  </property>
</Properties>
</file>